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6" r:id="rId2"/>
    <p:sldId id="283" r:id="rId3"/>
    <p:sldId id="305" r:id="rId4"/>
    <p:sldId id="300" r:id="rId5"/>
    <p:sldId id="299" r:id="rId6"/>
    <p:sldId id="301" r:id="rId7"/>
    <p:sldId id="292" r:id="rId8"/>
    <p:sldId id="302" r:id="rId9"/>
    <p:sldId id="258" r:id="rId10"/>
    <p:sldId id="294" r:id="rId11"/>
    <p:sldId id="290" r:id="rId12"/>
    <p:sldId id="317" r:id="rId13"/>
    <p:sldId id="276" r:id="rId14"/>
    <p:sldId id="291" r:id="rId15"/>
    <p:sldId id="293" r:id="rId16"/>
    <p:sldId id="306" r:id="rId17"/>
    <p:sldId id="275" r:id="rId18"/>
    <p:sldId id="313" r:id="rId19"/>
    <p:sldId id="274" r:id="rId20"/>
    <p:sldId id="298" r:id="rId21"/>
    <p:sldId id="307" r:id="rId22"/>
    <p:sldId id="288" r:id="rId23"/>
    <p:sldId id="285" r:id="rId24"/>
    <p:sldId id="289" r:id="rId25"/>
    <p:sldId id="303" r:id="rId26"/>
    <p:sldId id="269" r:id="rId27"/>
    <p:sldId id="308" r:id="rId28"/>
    <p:sldId id="260" r:id="rId29"/>
    <p:sldId id="277" r:id="rId30"/>
    <p:sldId id="278" r:id="rId31"/>
    <p:sldId id="311" r:id="rId32"/>
    <p:sldId id="284" r:id="rId33"/>
    <p:sldId id="286" r:id="rId34"/>
    <p:sldId id="287" r:id="rId35"/>
    <p:sldId id="263" r:id="rId36"/>
    <p:sldId id="312" r:id="rId37"/>
    <p:sldId id="296" r:id="rId38"/>
    <p:sldId id="315" r:id="rId39"/>
    <p:sldId id="316" r:id="rId40"/>
    <p:sldId id="310" r:id="rId41"/>
    <p:sldId id="271" r:id="rId42"/>
    <p:sldId id="281" r:id="rId43"/>
    <p:sldId id="272" r:id="rId44"/>
    <p:sldId id="266" r:id="rId45"/>
    <p:sldId id="270" r:id="rId46"/>
    <p:sldId id="273" r:id="rId47"/>
    <p:sldId id="267" r:id="rId48"/>
    <p:sldId id="295" r:id="rId4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20" autoAdjust="0"/>
    <p:restoredTop sz="73796" autoAdjust="0"/>
  </p:normalViewPr>
  <p:slideViewPr>
    <p:cSldViewPr snapToGrid="0">
      <p:cViewPr varScale="1">
        <p:scale>
          <a:sx n="47" d="100"/>
          <a:sy n="47" d="100"/>
        </p:scale>
        <p:origin x="1024" y="36"/>
      </p:cViewPr>
      <p:guideLst/>
    </p:cSldViewPr>
  </p:slideViewPr>
  <p:notesTextViewPr>
    <p:cViewPr>
      <p:scale>
        <a:sx n="300" d="100"/>
        <a:sy n="300" d="100"/>
      </p:scale>
      <p:origin x="0" y="0"/>
    </p:cViewPr>
  </p:notesTextViewPr>
  <p:sorterViewPr>
    <p:cViewPr>
      <p:scale>
        <a:sx n="100" d="100"/>
        <a:sy n="100" d="100"/>
      </p:scale>
      <p:origin x="0" y="-140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6" Type="http://schemas.openxmlformats.org/officeDocument/2006/relationships/image" Target="../media/image24.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6" Type="http://schemas.openxmlformats.org/officeDocument/2006/relationships/image" Target="../media/image24.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AF89C6-4929-43E6-9C47-0805C01AD156}"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50C1582-BB79-4388-BA3C-1EB8D3DE3A43}">
      <dgm:prSet/>
      <dgm:spPr/>
      <dgm:t>
        <a:bodyPr/>
        <a:lstStyle/>
        <a:p>
          <a:pPr>
            <a:lnSpc>
              <a:spcPct val="100000"/>
            </a:lnSpc>
            <a:defRPr cap="all"/>
          </a:pPr>
          <a:r>
            <a:rPr lang="en-US"/>
            <a:t>Park Stewardship</a:t>
          </a:r>
        </a:p>
      </dgm:t>
    </dgm:pt>
    <dgm:pt modelId="{663270C2-94F9-4C9E-A497-35BA5477EEAB}" type="parTrans" cxnId="{AE0A0F3B-8F06-48C1-A5C5-8FB3945FFDF1}">
      <dgm:prSet/>
      <dgm:spPr/>
      <dgm:t>
        <a:bodyPr/>
        <a:lstStyle/>
        <a:p>
          <a:endParaRPr lang="en-US"/>
        </a:p>
      </dgm:t>
    </dgm:pt>
    <dgm:pt modelId="{43FB8FE2-25A9-415D-9F13-09782243C8D8}" type="sibTrans" cxnId="{AE0A0F3B-8F06-48C1-A5C5-8FB3945FFDF1}">
      <dgm:prSet/>
      <dgm:spPr/>
      <dgm:t>
        <a:bodyPr/>
        <a:lstStyle/>
        <a:p>
          <a:endParaRPr lang="en-US"/>
        </a:p>
      </dgm:t>
    </dgm:pt>
    <dgm:pt modelId="{C5FA56C5-2116-4380-95D6-88C9264ED174}">
      <dgm:prSet/>
      <dgm:spPr/>
      <dgm:t>
        <a:bodyPr/>
        <a:lstStyle/>
        <a:p>
          <a:pPr>
            <a:lnSpc>
              <a:spcPct val="100000"/>
            </a:lnSpc>
            <a:defRPr cap="all"/>
          </a:pPr>
          <a:r>
            <a:rPr lang="en-US"/>
            <a:t>Community Gardening </a:t>
          </a:r>
        </a:p>
      </dgm:t>
    </dgm:pt>
    <dgm:pt modelId="{453DBBA9-215C-495C-952D-6DE8238A68AF}" type="parTrans" cxnId="{419E2DAA-9B6F-4753-8659-FBF9C96D936D}">
      <dgm:prSet/>
      <dgm:spPr/>
      <dgm:t>
        <a:bodyPr/>
        <a:lstStyle/>
        <a:p>
          <a:endParaRPr lang="en-US"/>
        </a:p>
      </dgm:t>
    </dgm:pt>
    <dgm:pt modelId="{57734832-83BF-4C98-848E-13F763C978B7}" type="sibTrans" cxnId="{419E2DAA-9B6F-4753-8659-FBF9C96D936D}">
      <dgm:prSet/>
      <dgm:spPr/>
      <dgm:t>
        <a:bodyPr/>
        <a:lstStyle/>
        <a:p>
          <a:endParaRPr lang="en-US"/>
        </a:p>
      </dgm:t>
    </dgm:pt>
    <dgm:pt modelId="{43E2CCAE-F30B-4C14-AF4F-45AA941FACA4}">
      <dgm:prSet/>
      <dgm:spPr/>
      <dgm:t>
        <a:bodyPr/>
        <a:lstStyle/>
        <a:p>
          <a:pPr>
            <a:lnSpc>
              <a:spcPct val="100000"/>
            </a:lnSpc>
            <a:defRPr cap="all"/>
          </a:pPr>
          <a:r>
            <a:rPr lang="en-US"/>
            <a:t>Bicycling and Walking Paths </a:t>
          </a:r>
        </a:p>
      </dgm:t>
    </dgm:pt>
    <dgm:pt modelId="{A05263C7-C297-4F8E-8E70-5733CE3B6E4C}" type="parTrans" cxnId="{CA529180-47ED-4DE9-8B3F-BAFD68BAC7A2}">
      <dgm:prSet/>
      <dgm:spPr/>
      <dgm:t>
        <a:bodyPr/>
        <a:lstStyle/>
        <a:p>
          <a:endParaRPr lang="en-US"/>
        </a:p>
      </dgm:t>
    </dgm:pt>
    <dgm:pt modelId="{B42DD48C-F556-416E-BAA9-5B3A7B3F73EC}" type="sibTrans" cxnId="{CA529180-47ED-4DE9-8B3F-BAFD68BAC7A2}">
      <dgm:prSet/>
      <dgm:spPr/>
      <dgm:t>
        <a:bodyPr/>
        <a:lstStyle/>
        <a:p>
          <a:endParaRPr lang="en-US"/>
        </a:p>
      </dgm:t>
    </dgm:pt>
    <dgm:pt modelId="{A3137780-5F6B-4FD6-82CA-6B27FD4E55BD}">
      <dgm:prSet/>
      <dgm:spPr/>
      <dgm:t>
        <a:bodyPr/>
        <a:lstStyle/>
        <a:p>
          <a:pPr>
            <a:lnSpc>
              <a:spcPct val="100000"/>
            </a:lnSpc>
            <a:defRPr cap="all"/>
          </a:pPr>
          <a:r>
            <a:rPr lang="en-US"/>
            <a:t>Park Features – Dog Walking, Skateboarding, Sports</a:t>
          </a:r>
        </a:p>
      </dgm:t>
    </dgm:pt>
    <dgm:pt modelId="{04A3193E-8E9A-4EB7-B291-C9DC70EA9CB4}" type="parTrans" cxnId="{29275B6C-6E9D-4A3B-90A3-C1037DEC1E48}">
      <dgm:prSet/>
      <dgm:spPr/>
      <dgm:t>
        <a:bodyPr/>
        <a:lstStyle/>
        <a:p>
          <a:endParaRPr lang="en-US"/>
        </a:p>
      </dgm:t>
    </dgm:pt>
    <dgm:pt modelId="{5075FA4E-CB7A-4909-9383-EA02EF339EFD}" type="sibTrans" cxnId="{29275B6C-6E9D-4A3B-90A3-C1037DEC1E48}">
      <dgm:prSet/>
      <dgm:spPr/>
      <dgm:t>
        <a:bodyPr/>
        <a:lstStyle/>
        <a:p>
          <a:endParaRPr lang="en-US"/>
        </a:p>
      </dgm:t>
    </dgm:pt>
    <dgm:pt modelId="{C362D122-5A38-4932-87F8-0238D880D35C}">
      <dgm:prSet/>
      <dgm:spPr/>
      <dgm:t>
        <a:bodyPr/>
        <a:lstStyle/>
        <a:p>
          <a:pPr>
            <a:lnSpc>
              <a:spcPct val="100000"/>
            </a:lnSpc>
            <a:defRPr cap="all"/>
          </a:pPr>
          <a:r>
            <a:rPr lang="en-US"/>
            <a:t>Park History </a:t>
          </a:r>
        </a:p>
      </dgm:t>
    </dgm:pt>
    <dgm:pt modelId="{DAA2C59A-46C2-4828-8E4C-FCD5B1CDD1C8}" type="parTrans" cxnId="{7B5C295B-68B6-4EA1-91DD-6CD59A88BBE7}">
      <dgm:prSet/>
      <dgm:spPr/>
      <dgm:t>
        <a:bodyPr/>
        <a:lstStyle/>
        <a:p>
          <a:endParaRPr lang="en-US"/>
        </a:p>
      </dgm:t>
    </dgm:pt>
    <dgm:pt modelId="{705FF3BC-4E0E-420A-B956-D1635B7049EB}" type="sibTrans" cxnId="{7B5C295B-68B6-4EA1-91DD-6CD59A88BBE7}">
      <dgm:prSet/>
      <dgm:spPr/>
      <dgm:t>
        <a:bodyPr/>
        <a:lstStyle/>
        <a:p>
          <a:endParaRPr lang="en-US"/>
        </a:p>
      </dgm:t>
    </dgm:pt>
    <dgm:pt modelId="{E4C225F1-E93C-4005-9EE8-E8AF618601B0}">
      <dgm:prSet/>
      <dgm:spPr/>
      <dgm:t>
        <a:bodyPr/>
        <a:lstStyle/>
        <a:p>
          <a:pPr>
            <a:lnSpc>
              <a:spcPct val="100000"/>
            </a:lnSpc>
            <a:defRPr cap="all"/>
          </a:pPr>
          <a:r>
            <a:rPr lang="en-US" dirty="0"/>
            <a:t>Public Policy, public Health and Public Safety </a:t>
          </a:r>
        </a:p>
      </dgm:t>
    </dgm:pt>
    <dgm:pt modelId="{D99D5BD2-F26A-49E8-8D67-AE24414C4EBF}" type="parTrans" cxnId="{15F1B678-5F25-426F-83BC-82B01A0FABE4}">
      <dgm:prSet/>
      <dgm:spPr/>
      <dgm:t>
        <a:bodyPr/>
        <a:lstStyle/>
        <a:p>
          <a:endParaRPr lang="en-US"/>
        </a:p>
      </dgm:t>
    </dgm:pt>
    <dgm:pt modelId="{4EF105A7-BE4C-4429-A068-E37AC706CC96}" type="sibTrans" cxnId="{15F1B678-5F25-426F-83BC-82B01A0FABE4}">
      <dgm:prSet/>
      <dgm:spPr/>
      <dgm:t>
        <a:bodyPr/>
        <a:lstStyle/>
        <a:p>
          <a:endParaRPr lang="en-US"/>
        </a:p>
      </dgm:t>
    </dgm:pt>
    <dgm:pt modelId="{2F03D34B-5063-489E-BAE4-2DDF09C79BAD}">
      <dgm:prSet/>
      <dgm:spPr/>
      <dgm:t>
        <a:bodyPr/>
        <a:lstStyle/>
        <a:p>
          <a:pPr>
            <a:lnSpc>
              <a:spcPct val="100000"/>
            </a:lnSpc>
            <a:defRPr cap="all"/>
          </a:pPr>
          <a:r>
            <a:rPr lang="en-US"/>
            <a:t>The importance of parks in creating a sustainable and resilient city</a:t>
          </a:r>
        </a:p>
      </dgm:t>
    </dgm:pt>
    <dgm:pt modelId="{013C45CA-DE9B-48B9-82ED-7198350B793A}" type="parTrans" cxnId="{FFCA0AA1-D6A1-4935-8754-35080F5C6239}">
      <dgm:prSet/>
      <dgm:spPr/>
      <dgm:t>
        <a:bodyPr/>
        <a:lstStyle/>
        <a:p>
          <a:endParaRPr lang="en-US"/>
        </a:p>
      </dgm:t>
    </dgm:pt>
    <dgm:pt modelId="{E628D09D-813A-41CB-9640-C243B906213E}" type="sibTrans" cxnId="{FFCA0AA1-D6A1-4935-8754-35080F5C6239}">
      <dgm:prSet/>
      <dgm:spPr/>
      <dgm:t>
        <a:bodyPr/>
        <a:lstStyle/>
        <a:p>
          <a:endParaRPr lang="en-US"/>
        </a:p>
      </dgm:t>
    </dgm:pt>
    <dgm:pt modelId="{51A3AD3A-FB1D-406B-AE73-62C913EE91EB}">
      <dgm:prSet/>
      <dgm:spPr/>
      <dgm:t>
        <a:bodyPr/>
        <a:lstStyle/>
        <a:p>
          <a:pPr>
            <a:lnSpc>
              <a:spcPct val="100000"/>
            </a:lnSpc>
            <a:defRPr cap="all"/>
          </a:pPr>
          <a:r>
            <a:rPr lang="en-US" dirty="0"/>
            <a:t>Youth and family Programming</a:t>
          </a:r>
        </a:p>
      </dgm:t>
    </dgm:pt>
    <dgm:pt modelId="{51F0A8FA-EACD-49C1-B5BA-F1CC3AF1A744}" type="parTrans" cxnId="{4946A43A-42B9-4636-A49E-4CC6C8E39107}">
      <dgm:prSet/>
      <dgm:spPr/>
      <dgm:t>
        <a:bodyPr/>
        <a:lstStyle/>
        <a:p>
          <a:endParaRPr lang="en-US"/>
        </a:p>
      </dgm:t>
    </dgm:pt>
    <dgm:pt modelId="{5B8DFC19-9A23-48C3-8869-A336C6417243}" type="sibTrans" cxnId="{4946A43A-42B9-4636-A49E-4CC6C8E39107}">
      <dgm:prSet/>
      <dgm:spPr/>
      <dgm:t>
        <a:bodyPr/>
        <a:lstStyle/>
        <a:p>
          <a:endParaRPr lang="en-US"/>
        </a:p>
      </dgm:t>
    </dgm:pt>
    <dgm:pt modelId="{213B6DC4-27B6-4B1A-83F0-A00B27510304}" type="pres">
      <dgm:prSet presAssocID="{BCAF89C6-4929-43E6-9C47-0805C01AD156}" presName="root" presStyleCnt="0">
        <dgm:presLayoutVars>
          <dgm:dir/>
          <dgm:resizeHandles val="exact"/>
        </dgm:presLayoutVars>
      </dgm:prSet>
      <dgm:spPr/>
    </dgm:pt>
    <dgm:pt modelId="{9006BF9F-3114-4303-88D6-591EE1994B51}" type="pres">
      <dgm:prSet presAssocID="{350C1582-BB79-4388-BA3C-1EB8D3DE3A43}" presName="compNode" presStyleCnt="0"/>
      <dgm:spPr/>
    </dgm:pt>
    <dgm:pt modelId="{30A4D67C-54BA-486D-B039-0C6B69CF8FBF}" type="pres">
      <dgm:prSet presAssocID="{350C1582-BB79-4388-BA3C-1EB8D3DE3A43}" presName="iconBgRect" presStyleLbl="bgShp" presStyleIdx="0" presStyleCnt="8"/>
      <dgm:spPr/>
    </dgm:pt>
    <dgm:pt modelId="{D31CBC57-B318-4FE2-9FD3-74EE3DCCE89C}" type="pres">
      <dgm:prSet presAssocID="{350C1582-BB79-4388-BA3C-1EB8D3DE3A43}" presName="iconRect" presStyleLbl="node1" presStyleIdx="0" presStyleCnt="8"/>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FA03DF72-569A-4D23-BE03-48A0B30E3744}" type="pres">
      <dgm:prSet presAssocID="{350C1582-BB79-4388-BA3C-1EB8D3DE3A43}" presName="spaceRect" presStyleCnt="0"/>
      <dgm:spPr/>
    </dgm:pt>
    <dgm:pt modelId="{8E707D49-8264-473F-B943-6DDDFC141646}" type="pres">
      <dgm:prSet presAssocID="{350C1582-BB79-4388-BA3C-1EB8D3DE3A43}" presName="textRect" presStyleLbl="revTx" presStyleIdx="0" presStyleCnt="8">
        <dgm:presLayoutVars>
          <dgm:chMax val="1"/>
          <dgm:chPref val="1"/>
        </dgm:presLayoutVars>
      </dgm:prSet>
      <dgm:spPr/>
    </dgm:pt>
    <dgm:pt modelId="{5EB041C2-222C-4ED2-922D-C3327EB39B81}" type="pres">
      <dgm:prSet presAssocID="{43FB8FE2-25A9-415D-9F13-09782243C8D8}" presName="sibTrans" presStyleCnt="0"/>
      <dgm:spPr/>
    </dgm:pt>
    <dgm:pt modelId="{5A48B580-93F9-4587-B662-3C179C5A2F42}" type="pres">
      <dgm:prSet presAssocID="{C5FA56C5-2116-4380-95D6-88C9264ED174}" presName="compNode" presStyleCnt="0"/>
      <dgm:spPr/>
    </dgm:pt>
    <dgm:pt modelId="{60E667C1-0671-41D4-A238-E73F86ECFFFC}" type="pres">
      <dgm:prSet presAssocID="{C5FA56C5-2116-4380-95D6-88C9264ED174}" presName="iconBgRect" presStyleLbl="bgShp" presStyleIdx="1" presStyleCnt="8"/>
      <dgm:spPr/>
    </dgm:pt>
    <dgm:pt modelId="{D7B5C652-02CF-48F8-B1E1-1CC9AA451C0A}" type="pres">
      <dgm:prSet presAssocID="{C5FA56C5-2116-4380-95D6-88C9264ED174}" presName="iconRect" presStyleLbl="node1" presStyleIdx="1" presStyleCnt="8"/>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
        </a:ext>
      </dgm:extLst>
    </dgm:pt>
    <dgm:pt modelId="{81D0BFCE-FA0C-4BEC-BEDA-2E0A633F7A05}" type="pres">
      <dgm:prSet presAssocID="{C5FA56C5-2116-4380-95D6-88C9264ED174}" presName="spaceRect" presStyleCnt="0"/>
      <dgm:spPr/>
    </dgm:pt>
    <dgm:pt modelId="{50F3642E-9A83-48F2-9673-90BB4D85F115}" type="pres">
      <dgm:prSet presAssocID="{C5FA56C5-2116-4380-95D6-88C9264ED174}" presName="textRect" presStyleLbl="revTx" presStyleIdx="1" presStyleCnt="8">
        <dgm:presLayoutVars>
          <dgm:chMax val="1"/>
          <dgm:chPref val="1"/>
        </dgm:presLayoutVars>
      </dgm:prSet>
      <dgm:spPr/>
    </dgm:pt>
    <dgm:pt modelId="{368EB121-CCE4-434D-A4FE-979A2D77E61E}" type="pres">
      <dgm:prSet presAssocID="{57734832-83BF-4C98-848E-13F763C978B7}" presName="sibTrans" presStyleCnt="0"/>
      <dgm:spPr/>
    </dgm:pt>
    <dgm:pt modelId="{D92DD80B-FED2-4E46-9893-B034AF1BD75B}" type="pres">
      <dgm:prSet presAssocID="{43E2CCAE-F30B-4C14-AF4F-45AA941FACA4}" presName="compNode" presStyleCnt="0"/>
      <dgm:spPr/>
    </dgm:pt>
    <dgm:pt modelId="{C12D8CE8-AA2C-448E-B288-44AC22441D1A}" type="pres">
      <dgm:prSet presAssocID="{43E2CCAE-F30B-4C14-AF4F-45AA941FACA4}" presName="iconBgRect" presStyleLbl="bgShp" presStyleIdx="2" presStyleCnt="8"/>
      <dgm:spPr/>
    </dgm:pt>
    <dgm:pt modelId="{F0C323F6-9B88-47E5-BC5C-D7862F925853}" type="pres">
      <dgm:prSet presAssocID="{43E2CCAE-F30B-4C14-AF4F-45AA941FACA4}" presName="iconRect" presStyleLbl="node1" presStyleIdx="2" presStyleCnt="8"/>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lk"/>
        </a:ext>
      </dgm:extLst>
    </dgm:pt>
    <dgm:pt modelId="{6620A6FC-935D-436A-80C5-6FDDD2D382FA}" type="pres">
      <dgm:prSet presAssocID="{43E2CCAE-F30B-4C14-AF4F-45AA941FACA4}" presName="spaceRect" presStyleCnt="0"/>
      <dgm:spPr/>
    </dgm:pt>
    <dgm:pt modelId="{D6594A66-BBBF-495E-BFA3-0E9E85008FB2}" type="pres">
      <dgm:prSet presAssocID="{43E2CCAE-F30B-4C14-AF4F-45AA941FACA4}" presName="textRect" presStyleLbl="revTx" presStyleIdx="2" presStyleCnt="8">
        <dgm:presLayoutVars>
          <dgm:chMax val="1"/>
          <dgm:chPref val="1"/>
        </dgm:presLayoutVars>
      </dgm:prSet>
      <dgm:spPr/>
    </dgm:pt>
    <dgm:pt modelId="{049FEFF4-8696-452F-95AB-937F873BE39B}" type="pres">
      <dgm:prSet presAssocID="{B42DD48C-F556-416E-BAA9-5B3A7B3F73EC}" presName="sibTrans" presStyleCnt="0"/>
      <dgm:spPr/>
    </dgm:pt>
    <dgm:pt modelId="{3245C5A0-A958-4719-B025-8FC50E890CB2}" type="pres">
      <dgm:prSet presAssocID="{A3137780-5F6B-4FD6-82CA-6B27FD4E55BD}" presName="compNode" presStyleCnt="0"/>
      <dgm:spPr/>
    </dgm:pt>
    <dgm:pt modelId="{C1A019BB-D807-4EF5-B376-2DDAACFB09AF}" type="pres">
      <dgm:prSet presAssocID="{A3137780-5F6B-4FD6-82CA-6B27FD4E55BD}" presName="iconBgRect" presStyleLbl="bgShp" presStyleIdx="3" presStyleCnt="8"/>
      <dgm:spPr/>
    </dgm:pt>
    <dgm:pt modelId="{862E932B-E487-443D-A696-CE6B8D26A377}" type="pres">
      <dgm:prSet presAssocID="{A3137780-5F6B-4FD6-82CA-6B27FD4E55BD}" presName="iconRect" presStyleLbl="node1" presStyleIdx="3" presStyleCnt="8"/>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aw prints"/>
        </a:ext>
      </dgm:extLst>
    </dgm:pt>
    <dgm:pt modelId="{6EE372A7-E512-4321-B062-1ED0B3C0EA06}" type="pres">
      <dgm:prSet presAssocID="{A3137780-5F6B-4FD6-82CA-6B27FD4E55BD}" presName="spaceRect" presStyleCnt="0"/>
      <dgm:spPr/>
    </dgm:pt>
    <dgm:pt modelId="{7FB3B98B-8FF7-4688-B0E5-5774A83ED9DA}" type="pres">
      <dgm:prSet presAssocID="{A3137780-5F6B-4FD6-82CA-6B27FD4E55BD}" presName="textRect" presStyleLbl="revTx" presStyleIdx="3" presStyleCnt="8">
        <dgm:presLayoutVars>
          <dgm:chMax val="1"/>
          <dgm:chPref val="1"/>
        </dgm:presLayoutVars>
      </dgm:prSet>
      <dgm:spPr/>
    </dgm:pt>
    <dgm:pt modelId="{49C64F33-5094-40BD-8F47-A3E6C6592A85}" type="pres">
      <dgm:prSet presAssocID="{5075FA4E-CB7A-4909-9383-EA02EF339EFD}" presName="sibTrans" presStyleCnt="0"/>
      <dgm:spPr/>
    </dgm:pt>
    <dgm:pt modelId="{34AA80A1-C79B-41A1-8551-1F5B68C36876}" type="pres">
      <dgm:prSet presAssocID="{C362D122-5A38-4932-87F8-0238D880D35C}" presName="compNode" presStyleCnt="0"/>
      <dgm:spPr/>
    </dgm:pt>
    <dgm:pt modelId="{02DAC3AE-6993-4B05-B381-B4CD03070871}" type="pres">
      <dgm:prSet presAssocID="{C362D122-5A38-4932-87F8-0238D880D35C}" presName="iconBgRect" presStyleLbl="bgShp" presStyleIdx="4" presStyleCnt="8"/>
      <dgm:spPr/>
    </dgm:pt>
    <dgm:pt modelId="{19D830E6-68D7-4BE0-B3A7-7A912C62EFF7}" type="pres">
      <dgm:prSet presAssocID="{C362D122-5A38-4932-87F8-0238D880D35C}" presName="iconRect" presStyleLbl="node1" presStyleIdx="4" presStyleCnt="8"/>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Train"/>
        </a:ext>
      </dgm:extLst>
    </dgm:pt>
    <dgm:pt modelId="{A2B9AC8D-E36D-4D7C-A436-585E685914A5}" type="pres">
      <dgm:prSet presAssocID="{C362D122-5A38-4932-87F8-0238D880D35C}" presName="spaceRect" presStyleCnt="0"/>
      <dgm:spPr/>
    </dgm:pt>
    <dgm:pt modelId="{16847D51-1E4D-4660-88A2-AF1A1DAC667B}" type="pres">
      <dgm:prSet presAssocID="{C362D122-5A38-4932-87F8-0238D880D35C}" presName="textRect" presStyleLbl="revTx" presStyleIdx="4" presStyleCnt="8">
        <dgm:presLayoutVars>
          <dgm:chMax val="1"/>
          <dgm:chPref val="1"/>
        </dgm:presLayoutVars>
      </dgm:prSet>
      <dgm:spPr/>
    </dgm:pt>
    <dgm:pt modelId="{4F18A189-9260-4F2E-92A6-377EBE2B3BC9}" type="pres">
      <dgm:prSet presAssocID="{705FF3BC-4E0E-420A-B956-D1635B7049EB}" presName="sibTrans" presStyleCnt="0"/>
      <dgm:spPr/>
    </dgm:pt>
    <dgm:pt modelId="{ECC449E3-A7D9-48F4-8130-4D65325320C9}" type="pres">
      <dgm:prSet presAssocID="{51A3AD3A-FB1D-406B-AE73-62C913EE91EB}" presName="compNode" presStyleCnt="0"/>
      <dgm:spPr/>
    </dgm:pt>
    <dgm:pt modelId="{7DDBDAB7-2941-48EF-825E-8AE75BAE7C7F}" type="pres">
      <dgm:prSet presAssocID="{51A3AD3A-FB1D-406B-AE73-62C913EE91EB}" presName="iconBgRect" presStyleLbl="bgShp" presStyleIdx="5" presStyleCnt="8"/>
      <dgm:spPr/>
    </dgm:pt>
    <dgm:pt modelId="{72C813EC-311E-4577-9468-BD5B79C04ABD}" type="pres">
      <dgm:prSet presAssocID="{51A3AD3A-FB1D-406B-AE73-62C913EE91EB}" presName="iconRect" presStyleLbl="node1" presStyleIdx="5" presStyleCnt="8"/>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Palette"/>
        </a:ext>
      </dgm:extLst>
    </dgm:pt>
    <dgm:pt modelId="{047CF5A2-3A61-41BA-BCE8-96BEF9AEE338}" type="pres">
      <dgm:prSet presAssocID="{51A3AD3A-FB1D-406B-AE73-62C913EE91EB}" presName="spaceRect" presStyleCnt="0"/>
      <dgm:spPr/>
    </dgm:pt>
    <dgm:pt modelId="{FA893FE7-B295-4D8A-99F9-3429E29756CF}" type="pres">
      <dgm:prSet presAssocID="{51A3AD3A-FB1D-406B-AE73-62C913EE91EB}" presName="textRect" presStyleLbl="revTx" presStyleIdx="5" presStyleCnt="8">
        <dgm:presLayoutVars>
          <dgm:chMax val="1"/>
          <dgm:chPref val="1"/>
        </dgm:presLayoutVars>
      </dgm:prSet>
      <dgm:spPr/>
    </dgm:pt>
    <dgm:pt modelId="{36606167-FC55-42CE-809A-4A040F6188B4}" type="pres">
      <dgm:prSet presAssocID="{5B8DFC19-9A23-48C3-8869-A336C6417243}" presName="sibTrans" presStyleCnt="0"/>
      <dgm:spPr/>
    </dgm:pt>
    <dgm:pt modelId="{29129303-F839-4D7E-8F6D-1A1BCE05DA3A}" type="pres">
      <dgm:prSet presAssocID="{E4C225F1-E93C-4005-9EE8-E8AF618601B0}" presName="compNode" presStyleCnt="0"/>
      <dgm:spPr/>
    </dgm:pt>
    <dgm:pt modelId="{7DB770F3-D3BA-4507-A859-711CC292C05B}" type="pres">
      <dgm:prSet presAssocID="{E4C225F1-E93C-4005-9EE8-E8AF618601B0}" presName="iconBgRect" presStyleLbl="bgShp" presStyleIdx="6" presStyleCnt="8"/>
      <dgm:spPr/>
    </dgm:pt>
    <dgm:pt modelId="{CDE60C89-A521-43DA-A21E-7DDCF5BE8A15}" type="pres">
      <dgm:prSet presAssocID="{E4C225F1-E93C-4005-9EE8-E8AF618601B0}" presName="iconRect" presStyleLbl="node1" presStyleIdx="6" presStyleCnt="8"/>
      <dgm:spPr>
        <a:blipFill>
          <a:blip xmlns:r="http://schemas.openxmlformats.org/officeDocument/2006/relationships"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City"/>
        </a:ext>
      </dgm:extLst>
    </dgm:pt>
    <dgm:pt modelId="{F850A3DD-6F72-477E-A10C-CEBF3A0651FB}" type="pres">
      <dgm:prSet presAssocID="{E4C225F1-E93C-4005-9EE8-E8AF618601B0}" presName="spaceRect" presStyleCnt="0"/>
      <dgm:spPr/>
    </dgm:pt>
    <dgm:pt modelId="{E732A8F0-59D1-446E-BD31-1E21DE3DE96B}" type="pres">
      <dgm:prSet presAssocID="{E4C225F1-E93C-4005-9EE8-E8AF618601B0}" presName="textRect" presStyleLbl="revTx" presStyleIdx="6" presStyleCnt="8">
        <dgm:presLayoutVars>
          <dgm:chMax val="1"/>
          <dgm:chPref val="1"/>
        </dgm:presLayoutVars>
      </dgm:prSet>
      <dgm:spPr/>
    </dgm:pt>
    <dgm:pt modelId="{6476A5EA-7344-4C67-AD6F-778EA4500DB9}" type="pres">
      <dgm:prSet presAssocID="{4EF105A7-BE4C-4429-A068-E37AC706CC96}" presName="sibTrans" presStyleCnt="0"/>
      <dgm:spPr/>
    </dgm:pt>
    <dgm:pt modelId="{91B1E0C7-5B9B-4573-9017-23FC7807BDE1}" type="pres">
      <dgm:prSet presAssocID="{2F03D34B-5063-489E-BAE4-2DDF09C79BAD}" presName="compNode" presStyleCnt="0"/>
      <dgm:spPr/>
    </dgm:pt>
    <dgm:pt modelId="{470AAE94-BB06-4A55-8C94-CC3C46AC7772}" type="pres">
      <dgm:prSet presAssocID="{2F03D34B-5063-489E-BAE4-2DDF09C79BAD}" presName="iconBgRect" presStyleLbl="bgShp" presStyleIdx="7" presStyleCnt="8"/>
      <dgm:spPr/>
    </dgm:pt>
    <dgm:pt modelId="{81421105-A3DB-488E-B9EC-DF114AD9295C}" type="pres">
      <dgm:prSet presAssocID="{2F03D34B-5063-489E-BAE4-2DDF09C79BAD}" presName="iconRect" presStyleLbl="node1" presStyleIdx="7" presStyleCnt="8"/>
      <dgm:spPr>
        <a:blipFill>
          <a:blip xmlns:r="http://schemas.openxmlformats.org/officeDocument/2006/relationships"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Park scene"/>
        </a:ext>
      </dgm:extLst>
    </dgm:pt>
    <dgm:pt modelId="{994E1E01-58DA-4507-BDD1-73D2A30610CD}" type="pres">
      <dgm:prSet presAssocID="{2F03D34B-5063-489E-BAE4-2DDF09C79BAD}" presName="spaceRect" presStyleCnt="0"/>
      <dgm:spPr/>
    </dgm:pt>
    <dgm:pt modelId="{45C35CE5-FAE0-4B8E-B5BA-6ADD8B27B8A2}" type="pres">
      <dgm:prSet presAssocID="{2F03D34B-5063-489E-BAE4-2DDF09C79BAD}" presName="textRect" presStyleLbl="revTx" presStyleIdx="7" presStyleCnt="8">
        <dgm:presLayoutVars>
          <dgm:chMax val="1"/>
          <dgm:chPref val="1"/>
        </dgm:presLayoutVars>
      </dgm:prSet>
      <dgm:spPr/>
    </dgm:pt>
  </dgm:ptLst>
  <dgm:cxnLst>
    <dgm:cxn modelId="{816C4821-6DEE-41ED-B6FE-86FC70774AD3}" type="presOf" srcId="{E4C225F1-E93C-4005-9EE8-E8AF618601B0}" destId="{E732A8F0-59D1-446E-BD31-1E21DE3DE96B}" srcOrd="0" destOrd="0" presId="urn:microsoft.com/office/officeart/2018/5/layout/IconCircleLabelList"/>
    <dgm:cxn modelId="{DF325821-7F1D-45D6-8ACA-B8C8CA98ED58}" type="presOf" srcId="{A3137780-5F6B-4FD6-82CA-6B27FD4E55BD}" destId="{7FB3B98B-8FF7-4688-B0E5-5774A83ED9DA}" srcOrd="0" destOrd="0" presId="urn:microsoft.com/office/officeart/2018/5/layout/IconCircleLabelList"/>
    <dgm:cxn modelId="{655F1222-E2A5-4646-B8EF-9D81747D0302}" type="presOf" srcId="{43E2CCAE-F30B-4C14-AF4F-45AA941FACA4}" destId="{D6594A66-BBBF-495E-BFA3-0E9E85008FB2}" srcOrd="0" destOrd="0" presId="urn:microsoft.com/office/officeart/2018/5/layout/IconCircleLabelList"/>
    <dgm:cxn modelId="{4946A43A-42B9-4636-A49E-4CC6C8E39107}" srcId="{BCAF89C6-4929-43E6-9C47-0805C01AD156}" destId="{51A3AD3A-FB1D-406B-AE73-62C913EE91EB}" srcOrd="5" destOrd="0" parTransId="{51F0A8FA-EACD-49C1-B5BA-F1CC3AF1A744}" sibTransId="{5B8DFC19-9A23-48C3-8869-A336C6417243}"/>
    <dgm:cxn modelId="{AE0A0F3B-8F06-48C1-A5C5-8FB3945FFDF1}" srcId="{BCAF89C6-4929-43E6-9C47-0805C01AD156}" destId="{350C1582-BB79-4388-BA3C-1EB8D3DE3A43}" srcOrd="0" destOrd="0" parTransId="{663270C2-94F9-4C9E-A497-35BA5477EEAB}" sibTransId="{43FB8FE2-25A9-415D-9F13-09782243C8D8}"/>
    <dgm:cxn modelId="{7B5C295B-68B6-4EA1-91DD-6CD59A88BBE7}" srcId="{BCAF89C6-4929-43E6-9C47-0805C01AD156}" destId="{C362D122-5A38-4932-87F8-0238D880D35C}" srcOrd="4" destOrd="0" parTransId="{DAA2C59A-46C2-4828-8E4C-FCD5B1CDD1C8}" sibTransId="{705FF3BC-4E0E-420A-B956-D1635B7049EB}"/>
    <dgm:cxn modelId="{A63A6D5F-948F-4F6B-B2D8-724277568EAA}" type="presOf" srcId="{2F03D34B-5063-489E-BAE4-2DDF09C79BAD}" destId="{45C35CE5-FAE0-4B8E-B5BA-6ADD8B27B8A2}" srcOrd="0" destOrd="0" presId="urn:microsoft.com/office/officeart/2018/5/layout/IconCircleLabelList"/>
    <dgm:cxn modelId="{29275B6C-6E9D-4A3B-90A3-C1037DEC1E48}" srcId="{BCAF89C6-4929-43E6-9C47-0805C01AD156}" destId="{A3137780-5F6B-4FD6-82CA-6B27FD4E55BD}" srcOrd="3" destOrd="0" parTransId="{04A3193E-8E9A-4EB7-B291-C9DC70EA9CB4}" sibTransId="{5075FA4E-CB7A-4909-9383-EA02EF339EFD}"/>
    <dgm:cxn modelId="{15F1B678-5F25-426F-83BC-82B01A0FABE4}" srcId="{BCAF89C6-4929-43E6-9C47-0805C01AD156}" destId="{E4C225F1-E93C-4005-9EE8-E8AF618601B0}" srcOrd="6" destOrd="0" parTransId="{D99D5BD2-F26A-49E8-8D67-AE24414C4EBF}" sibTransId="{4EF105A7-BE4C-4429-A068-E37AC706CC96}"/>
    <dgm:cxn modelId="{86726259-1D7D-4885-AD7E-20DAA55F457E}" type="presOf" srcId="{350C1582-BB79-4388-BA3C-1EB8D3DE3A43}" destId="{8E707D49-8264-473F-B943-6DDDFC141646}" srcOrd="0" destOrd="0" presId="urn:microsoft.com/office/officeart/2018/5/layout/IconCircleLabelList"/>
    <dgm:cxn modelId="{CA529180-47ED-4DE9-8B3F-BAFD68BAC7A2}" srcId="{BCAF89C6-4929-43E6-9C47-0805C01AD156}" destId="{43E2CCAE-F30B-4C14-AF4F-45AA941FACA4}" srcOrd="2" destOrd="0" parTransId="{A05263C7-C297-4F8E-8E70-5733CE3B6E4C}" sibTransId="{B42DD48C-F556-416E-BAA9-5B3A7B3F73EC}"/>
    <dgm:cxn modelId="{8E18A78B-BA95-42EF-943F-F5FC0CEBC73C}" type="presOf" srcId="{51A3AD3A-FB1D-406B-AE73-62C913EE91EB}" destId="{FA893FE7-B295-4D8A-99F9-3429E29756CF}" srcOrd="0" destOrd="0" presId="urn:microsoft.com/office/officeart/2018/5/layout/IconCircleLabelList"/>
    <dgm:cxn modelId="{5A12E694-81E6-4DFD-A214-829536637E5C}" type="presOf" srcId="{C5FA56C5-2116-4380-95D6-88C9264ED174}" destId="{50F3642E-9A83-48F2-9673-90BB4D85F115}" srcOrd="0" destOrd="0" presId="urn:microsoft.com/office/officeart/2018/5/layout/IconCircleLabelList"/>
    <dgm:cxn modelId="{FFCA0AA1-D6A1-4935-8754-35080F5C6239}" srcId="{BCAF89C6-4929-43E6-9C47-0805C01AD156}" destId="{2F03D34B-5063-489E-BAE4-2DDF09C79BAD}" srcOrd="7" destOrd="0" parTransId="{013C45CA-DE9B-48B9-82ED-7198350B793A}" sibTransId="{E628D09D-813A-41CB-9640-C243B906213E}"/>
    <dgm:cxn modelId="{419E2DAA-9B6F-4753-8659-FBF9C96D936D}" srcId="{BCAF89C6-4929-43E6-9C47-0805C01AD156}" destId="{C5FA56C5-2116-4380-95D6-88C9264ED174}" srcOrd="1" destOrd="0" parTransId="{453DBBA9-215C-495C-952D-6DE8238A68AF}" sibTransId="{57734832-83BF-4C98-848E-13F763C978B7}"/>
    <dgm:cxn modelId="{8F7786B9-E9DE-49EE-9005-D96F296D2890}" type="presOf" srcId="{BCAF89C6-4929-43E6-9C47-0805C01AD156}" destId="{213B6DC4-27B6-4B1A-83F0-A00B27510304}" srcOrd="0" destOrd="0" presId="urn:microsoft.com/office/officeart/2018/5/layout/IconCircleLabelList"/>
    <dgm:cxn modelId="{71FF36E9-6A9B-4D3B-9027-E07F94D2B278}" type="presOf" srcId="{C362D122-5A38-4932-87F8-0238D880D35C}" destId="{16847D51-1E4D-4660-88A2-AF1A1DAC667B}" srcOrd="0" destOrd="0" presId="urn:microsoft.com/office/officeart/2018/5/layout/IconCircleLabelList"/>
    <dgm:cxn modelId="{E2522D0E-17AA-4E06-BF09-04449432D230}" type="presParOf" srcId="{213B6DC4-27B6-4B1A-83F0-A00B27510304}" destId="{9006BF9F-3114-4303-88D6-591EE1994B51}" srcOrd="0" destOrd="0" presId="urn:microsoft.com/office/officeart/2018/5/layout/IconCircleLabelList"/>
    <dgm:cxn modelId="{CDC2D3B2-E940-4734-8940-29BC01751AAA}" type="presParOf" srcId="{9006BF9F-3114-4303-88D6-591EE1994B51}" destId="{30A4D67C-54BA-486D-B039-0C6B69CF8FBF}" srcOrd="0" destOrd="0" presId="urn:microsoft.com/office/officeart/2018/5/layout/IconCircleLabelList"/>
    <dgm:cxn modelId="{E11AB812-50CB-4230-961D-14E79AF4F553}" type="presParOf" srcId="{9006BF9F-3114-4303-88D6-591EE1994B51}" destId="{D31CBC57-B318-4FE2-9FD3-74EE3DCCE89C}" srcOrd="1" destOrd="0" presId="urn:microsoft.com/office/officeart/2018/5/layout/IconCircleLabelList"/>
    <dgm:cxn modelId="{A9E2DD32-9254-4DF9-91D8-B37ACF0D56AF}" type="presParOf" srcId="{9006BF9F-3114-4303-88D6-591EE1994B51}" destId="{FA03DF72-569A-4D23-BE03-48A0B30E3744}" srcOrd="2" destOrd="0" presId="urn:microsoft.com/office/officeart/2018/5/layout/IconCircleLabelList"/>
    <dgm:cxn modelId="{D3A05E75-A028-49FA-9683-EBA317B79449}" type="presParOf" srcId="{9006BF9F-3114-4303-88D6-591EE1994B51}" destId="{8E707D49-8264-473F-B943-6DDDFC141646}" srcOrd="3" destOrd="0" presId="urn:microsoft.com/office/officeart/2018/5/layout/IconCircleLabelList"/>
    <dgm:cxn modelId="{5A4F8E07-5922-4773-B4AE-2F553BA1DC54}" type="presParOf" srcId="{213B6DC4-27B6-4B1A-83F0-A00B27510304}" destId="{5EB041C2-222C-4ED2-922D-C3327EB39B81}" srcOrd="1" destOrd="0" presId="urn:microsoft.com/office/officeart/2018/5/layout/IconCircleLabelList"/>
    <dgm:cxn modelId="{A7BDE1CD-F25F-4E21-A999-C3E6D5C13600}" type="presParOf" srcId="{213B6DC4-27B6-4B1A-83F0-A00B27510304}" destId="{5A48B580-93F9-4587-B662-3C179C5A2F42}" srcOrd="2" destOrd="0" presId="urn:microsoft.com/office/officeart/2018/5/layout/IconCircleLabelList"/>
    <dgm:cxn modelId="{AB59A244-66A7-43CA-9DC0-F5B21D41FF27}" type="presParOf" srcId="{5A48B580-93F9-4587-B662-3C179C5A2F42}" destId="{60E667C1-0671-41D4-A238-E73F86ECFFFC}" srcOrd="0" destOrd="0" presId="urn:microsoft.com/office/officeart/2018/5/layout/IconCircleLabelList"/>
    <dgm:cxn modelId="{5CDB91E3-FD6F-440F-872C-A308D0071E72}" type="presParOf" srcId="{5A48B580-93F9-4587-B662-3C179C5A2F42}" destId="{D7B5C652-02CF-48F8-B1E1-1CC9AA451C0A}" srcOrd="1" destOrd="0" presId="urn:microsoft.com/office/officeart/2018/5/layout/IconCircleLabelList"/>
    <dgm:cxn modelId="{562DCCA5-3A90-401B-A724-4E73432C7822}" type="presParOf" srcId="{5A48B580-93F9-4587-B662-3C179C5A2F42}" destId="{81D0BFCE-FA0C-4BEC-BEDA-2E0A633F7A05}" srcOrd="2" destOrd="0" presId="urn:microsoft.com/office/officeart/2018/5/layout/IconCircleLabelList"/>
    <dgm:cxn modelId="{D2115028-371A-4C27-962F-D8873BF2DADB}" type="presParOf" srcId="{5A48B580-93F9-4587-B662-3C179C5A2F42}" destId="{50F3642E-9A83-48F2-9673-90BB4D85F115}" srcOrd="3" destOrd="0" presId="urn:microsoft.com/office/officeart/2018/5/layout/IconCircleLabelList"/>
    <dgm:cxn modelId="{E2451C69-D37E-4DAE-9A5B-E44B039BAB4D}" type="presParOf" srcId="{213B6DC4-27B6-4B1A-83F0-A00B27510304}" destId="{368EB121-CCE4-434D-A4FE-979A2D77E61E}" srcOrd="3" destOrd="0" presId="urn:microsoft.com/office/officeart/2018/5/layout/IconCircleLabelList"/>
    <dgm:cxn modelId="{F19EDA9B-6372-4C8A-9F97-2730FC66864B}" type="presParOf" srcId="{213B6DC4-27B6-4B1A-83F0-A00B27510304}" destId="{D92DD80B-FED2-4E46-9893-B034AF1BD75B}" srcOrd="4" destOrd="0" presId="urn:microsoft.com/office/officeart/2018/5/layout/IconCircleLabelList"/>
    <dgm:cxn modelId="{0CC9905E-5083-46A0-AB10-8F1819053BA6}" type="presParOf" srcId="{D92DD80B-FED2-4E46-9893-B034AF1BD75B}" destId="{C12D8CE8-AA2C-448E-B288-44AC22441D1A}" srcOrd="0" destOrd="0" presId="urn:microsoft.com/office/officeart/2018/5/layout/IconCircleLabelList"/>
    <dgm:cxn modelId="{F313611D-357F-446C-A272-C4A03BA36227}" type="presParOf" srcId="{D92DD80B-FED2-4E46-9893-B034AF1BD75B}" destId="{F0C323F6-9B88-47E5-BC5C-D7862F925853}" srcOrd="1" destOrd="0" presId="urn:microsoft.com/office/officeart/2018/5/layout/IconCircleLabelList"/>
    <dgm:cxn modelId="{62913C18-CD0F-4FEF-9CCD-657C136CDF18}" type="presParOf" srcId="{D92DD80B-FED2-4E46-9893-B034AF1BD75B}" destId="{6620A6FC-935D-436A-80C5-6FDDD2D382FA}" srcOrd="2" destOrd="0" presId="urn:microsoft.com/office/officeart/2018/5/layout/IconCircleLabelList"/>
    <dgm:cxn modelId="{8F7D174A-C2BF-4BD1-A292-9AA340ADF46A}" type="presParOf" srcId="{D92DD80B-FED2-4E46-9893-B034AF1BD75B}" destId="{D6594A66-BBBF-495E-BFA3-0E9E85008FB2}" srcOrd="3" destOrd="0" presId="urn:microsoft.com/office/officeart/2018/5/layout/IconCircleLabelList"/>
    <dgm:cxn modelId="{BC52EE94-52A7-4088-A433-547F02249EE4}" type="presParOf" srcId="{213B6DC4-27B6-4B1A-83F0-A00B27510304}" destId="{049FEFF4-8696-452F-95AB-937F873BE39B}" srcOrd="5" destOrd="0" presId="urn:microsoft.com/office/officeart/2018/5/layout/IconCircleLabelList"/>
    <dgm:cxn modelId="{E6D99ECA-0304-4899-9FD8-2B7C92F7F82E}" type="presParOf" srcId="{213B6DC4-27B6-4B1A-83F0-A00B27510304}" destId="{3245C5A0-A958-4719-B025-8FC50E890CB2}" srcOrd="6" destOrd="0" presId="urn:microsoft.com/office/officeart/2018/5/layout/IconCircleLabelList"/>
    <dgm:cxn modelId="{05625FC9-5936-480F-8C95-185DF14DF57C}" type="presParOf" srcId="{3245C5A0-A958-4719-B025-8FC50E890CB2}" destId="{C1A019BB-D807-4EF5-B376-2DDAACFB09AF}" srcOrd="0" destOrd="0" presId="urn:microsoft.com/office/officeart/2018/5/layout/IconCircleLabelList"/>
    <dgm:cxn modelId="{503A10E6-C0CA-4599-8463-8BBA979C6D2D}" type="presParOf" srcId="{3245C5A0-A958-4719-B025-8FC50E890CB2}" destId="{862E932B-E487-443D-A696-CE6B8D26A377}" srcOrd="1" destOrd="0" presId="urn:microsoft.com/office/officeart/2018/5/layout/IconCircleLabelList"/>
    <dgm:cxn modelId="{7FF4C0E8-4AB3-4942-A9DD-D5319747C8BD}" type="presParOf" srcId="{3245C5A0-A958-4719-B025-8FC50E890CB2}" destId="{6EE372A7-E512-4321-B062-1ED0B3C0EA06}" srcOrd="2" destOrd="0" presId="urn:microsoft.com/office/officeart/2018/5/layout/IconCircleLabelList"/>
    <dgm:cxn modelId="{AD009D52-B189-4045-AE4B-E4DE26F7C56D}" type="presParOf" srcId="{3245C5A0-A958-4719-B025-8FC50E890CB2}" destId="{7FB3B98B-8FF7-4688-B0E5-5774A83ED9DA}" srcOrd="3" destOrd="0" presId="urn:microsoft.com/office/officeart/2018/5/layout/IconCircleLabelList"/>
    <dgm:cxn modelId="{3A3018A4-F8C7-4F5F-9620-EFF9DC9D205F}" type="presParOf" srcId="{213B6DC4-27B6-4B1A-83F0-A00B27510304}" destId="{49C64F33-5094-40BD-8F47-A3E6C6592A85}" srcOrd="7" destOrd="0" presId="urn:microsoft.com/office/officeart/2018/5/layout/IconCircleLabelList"/>
    <dgm:cxn modelId="{6853B3FE-A02E-47FC-90A7-91E2FB57E730}" type="presParOf" srcId="{213B6DC4-27B6-4B1A-83F0-A00B27510304}" destId="{34AA80A1-C79B-41A1-8551-1F5B68C36876}" srcOrd="8" destOrd="0" presId="urn:microsoft.com/office/officeart/2018/5/layout/IconCircleLabelList"/>
    <dgm:cxn modelId="{DC926382-2C2D-488C-A058-FF8F72A6EB82}" type="presParOf" srcId="{34AA80A1-C79B-41A1-8551-1F5B68C36876}" destId="{02DAC3AE-6993-4B05-B381-B4CD03070871}" srcOrd="0" destOrd="0" presId="urn:microsoft.com/office/officeart/2018/5/layout/IconCircleLabelList"/>
    <dgm:cxn modelId="{38E13530-68C7-442F-8B11-48632E1BFF58}" type="presParOf" srcId="{34AA80A1-C79B-41A1-8551-1F5B68C36876}" destId="{19D830E6-68D7-4BE0-B3A7-7A912C62EFF7}" srcOrd="1" destOrd="0" presId="urn:microsoft.com/office/officeart/2018/5/layout/IconCircleLabelList"/>
    <dgm:cxn modelId="{175BF6C0-A94C-4F62-A571-B1AA4243D87F}" type="presParOf" srcId="{34AA80A1-C79B-41A1-8551-1F5B68C36876}" destId="{A2B9AC8D-E36D-4D7C-A436-585E685914A5}" srcOrd="2" destOrd="0" presId="urn:microsoft.com/office/officeart/2018/5/layout/IconCircleLabelList"/>
    <dgm:cxn modelId="{2F3B42BC-DB39-4C49-B18F-10D749CAFA84}" type="presParOf" srcId="{34AA80A1-C79B-41A1-8551-1F5B68C36876}" destId="{16847D51-1E4D-4660-88A2-AF1A1DAC667B}" srcOrd="3" destOrd="0" presId="urn:microsoft.com/office/officeart/2018/5/layout/IconCircleLabelList"/>
    <dgm:cxn modelId="{345CD7E3-6157-4D3C-9FB7-9D88530CD622}" type="presParOf" srcId="{213B6DC4-27B6-4B1A-83F0-A00B27510304}" destId="{4F18A189-9260-4F2E-92A6-377EBE2B3BC9}" srcOrd="9" destOrd="0" presId="urn:microsoft.com/office/officeart/2018/5/layout/IconCircleLabelList"/>
    <dgm:cxn modelId="{26D72187-5D32-4654-919B-61F1985EC820}" type="presParOf" srcId="{213B6DC4-27B6-4B1A-83F0-A00B27510304}" destId="{ECC449E3-A7D9-48F4-8130-4D65325320C9}" srcOrd="10" destOrd="0" presId="urn:microsoft.com/office/officeart/2018/5/layout/IconCircleLabelList"/>
    <dgm:cxn modelId="{B40EA3C1-FD0D-46BF-BB9B-DA14FB71E638}" type="presParOf" srcId="{ECC449E3-A7D9-48F4-8130-4D65325320C9}" destId="{7DDBDAB7-2941-48EF-825E-8AE75BAE7C7F}" srcOrd="0" destOrd="0" presId="urn:microsoft.com/office/officeart/2018/5/layout/IconCircleLabelList"/>
    <dgm:cxn modelId="{67D08E58-E394-4F7D-8AEF-4619C26F103D}" type="presParOf" srcId="{ECC449E3-A7D9-48F4-8130-4D65325320C9}" destId="{72C813EC-311E-4577-9468-BD5B79C04ABD}" srcOrd="1" destOrd="0" presId="urn:microsoft.com/office/officeart/2018/5/layout/IconCircleLabelList"/>
    <dgm:cxn modelId="{718AF26C-B12D-4669-A9D3-7F3B891B7D6A}" type="presParOf" srcId="{ECC449E3-A7D9-48F4-8130-4D65325320C9}" destId="{047CF5A2-3A61-41BA-BCE8-96BEF9AEE338}" srcOrd="2" destOrd="0" presId="urn:microsoft.com/office/officeart/2018/5/layout/IconCircleLabelList"/>
    <dgm:cxn modelId="{EFAD7A1F-EDD2-4F61-B66F-A40DE664A511}" type="presParOf" srcId="{ECC449E3-A7D9-48F4-8130-4D65325320C9}" destId="{FA893FE7-B295-4D8A-99F9-3429E29756CF}" srcOrd="3" destOrd="0" presId="urn:microsoft.com/office/officeart/2018/5/layout/IconCircleLabelList"/>
    <dgm:cxn modelId="{EA6CDDAA-DC55-4EF9-A1C2-8C8FF07E483D}" type="presParOf" srcId="{213B6DC4-27B6-4B1A-83F0-A00B27510304}" destId="{36606167-FC55-42CE-809A-4A040F6188B4}" srcOrd="11" destOrd="0" presId="urn:microsoft.com/office/officeart/2018/5/layout/IconCircleLabelList"/>
    <dgm:cxn modelId="{A923ED2D-8BDB-4EF2-B36E-0AE083600BDA}" type="presParOf" srcId="{213B6DC4-27B6-4B1A-83F0-A00B27510304}" destId="{29129303-F839-4D7E-8F6D-1A1BCE05DA3A}" srcOrd="12" destOrd="0" presId="urn:microsoft.com/office/officeart/2018/5/layout/IconCircleLabelList"/>
    <dgm:cxn modelId="{C17C2E9C-9A95-460F-8A26-9438A0DD68A3}" type="presParOf" srcId="{29129303-F839-4D7E-8F6D-1A1BCE05DA3A}" destId="{7DB770F3-D3BA-4507-A859-711CC292C05B}" srcOrd="0" destOrd="0" presId="urn:microsoft.com/office/officeart/2018/5/layout/IconCircleLabelList"/>
    <dgm:cxn modelId="{FF8144B1-17FF-49DE-A533-0F9160DCEB8B}" type="presParOf" srcId="{29129303-F839-4D7E-8F6D-1A1BCE05DA3A}" destId="{CDE60C89-A521-43DA-A21E-7DDCF5BE8A15}" srcOrd="1" destOrd="0" presId="urn:microsoft.com/office/officeart/2018/5/layout/IconCircleLabelList"/>
    <dgm:cxn modelId="{0A5DA1C5-0B14-450D-91FB-F8ECAF30DB16}" type="presParOf" srcId="{29129303-F839-4D7E-8F6D-1A1BCE05DA3A}" destId="{F850A3DD-6F72-477E-A10C-CEBF3A0651FB}" srcOrd="2" destOrd="0" presId="urn:microsoft.com/office/officeart/2018/5/layout/IconCircleLabelList"/>
    <dgm:cxn modelId="{B5539FD6-C237-431C-AE95-A59239E8AA4B}" type="presParOf" srcId="{29129303-F839-4D7E-8F6D-1A1BCE05DA3A}" destId="{E732A8F0-59D1-446E-BD31-1E21DE3DE96B}" srcOrd="3" destOrd="0" presId="urn:microsoft.com/office/officeart/2018/5/layout/IconCircleLabelList"/>
    <dgm:cxn modelId="{A78C0C18-D620-449A-9A34-17B69DD053C0}" type="presParOf" srcId="{213B6DC4-27B6-4B1A-83F0-A00B27510304}" destId="{6476A5EA-7344-4C67-AD6F-778EA4500DB9}" srcOrd="13" destOrd="0" presId="urn:microsoft.com/office/officeart/2018/5/layout/IconCircleLabelList"/>
    <dgm:cxn modelId="{0ED66F9C-A4FE-4726-B854-86AE33DE6535}" type="presParOf" srcId="{213B6DC4-27B6-4B1A-83F0-A00B27510304}" destId="{91B1E0C7-5B9B-4573-9017-23FC7807BDE1}" srcOrd="14" destOrd="0" presId="urn:microsoft.com/office/officeart/2018/5/layout/IconCircleLabelList"/>
    <dgm:cxn modelId="{56B5A5D3-34C2-4B92-832C-74B695FB7162}" type="presParOf" srcId="{91B1E0C7-5B9B-4573-9017-23FC7807BDE1}" destId="{470AAE94-BB06-4A55-8C94-CC3C46AC7772}" srcOrd="0" destOrd="0" presId="urn:microsoft.com/office/officeart/2018/5/layout/IconCircleLabelList"/>
    <dgm:cxn modelId="{6A66816C-47AF-44E6-968B-B7DFB71EDD1C}" type="presParOf" srcId="{91B1E0C7-5B9B-4573-9017-23FC7807BDE1}" destId="{81421105-A3DB-488E-B9EC-DF114AD9295C}" srcOrd="1" destOrd="0" presId="urn:microsoft.com/office/officeart/2018/5/layout/IconCircleLabelList"/>
    <dgm:cxn modelId="{5ED373C4-264A-4B24-B09C-C8D4B4590C95}" type="presParOf" srcId="{91B1E0C7-5B9B-4573-9017-23FC7807BDE1}" destId="{994E1E01-58DA-4507-BDD1-73D2A30610CD}" srcOrd="2" destOrd="0" presId="urn:microsoft.com/office/officeart/2018/5/layout/IconCircleLabelList"/>
    <dgm:cxn modelId="{5DD6D5BA-5AB6-4B6C-8891-0F12E247F62C}" type="presParOf" srcId="{91B1E0C7-5B9B-4573-9017-23FC7807BDE1}" destId="{45C35CE5-FAE0-4B8E-B5BA-6ADD8B27B8A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4D67C-54BA-486D-B039-0C6B69CF8FBF}">
      <dsp:nvSpPr>
        <dsp:cNvPr id="0" name=""/>
        <dsp:cNvSpPr/>
      </dsp:nvSpPr>
      <dsp:spPr>
        <a:xfrm>
          <a:off x="319726" y="2244"/>
          <a:ext cx="874968" cy="87496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1CBC57-B318-4FE2-9FD3-74EE3DCCE89C}">
      <dsp:nvSpPr>
        <dsp:cNvPr id="0" name=""/>
        <dsp:cNvSpPr/>
      </dsp:nvSpPr>
      <dsp:spPr>
        <a:xfrm>
          <a:off x="506195" y="188713"/>
          <a:ext cx="502031" cy="502031"/>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707D49-8264-473F-B943-6DDDFC141646}">
      <dsp:nvSpPr>
        <dsp:cNvPr id="0" name=""/>
        <dsp:cNvSpPr/>
      </dsp:nvSpPr>
      <dsp:spPr>
        <a:xfrm>
          <a:off x="40023" y="1149744"/>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Park Stewardship</a:t>
          </a:r>
        </a:p>
      </dsp:txBody>
      <dsp:txXfrm>
        <a:off x="40023" y="1149744"/>
        <a:ext cx="1434374" cy="573750"/>
      </dsp:txXfrm>
    </dsp:sp>
    <dsp:sp modelId="{60E667C1-0671-41D4-A238-E73F86ECFFFC}">
      <dsp:nvSpPr>
        <dsp:cNvPr id="0" name=""/>
        <dsp:cNvSpPr/>
      </dsp:nvSpPr>
      <dsp:spPr>
        <a:xfrm>
          <a:off x="2005117" y="2244"/>
          <a:ext cx="874968" cy="87496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B5C652-02CF-48F8-B1E1-1CC9AA451C0A}">
      <dsp:nvSpPr>
        <dsp:cNvPr id="0" name=""/>
        <dsp:cNvSpPr/>
      </dsp:nvSpPr>
      <dsp:spPr>
        <a:xfrm>
          <a:off x="2191585" y="188713"/>
          <a:ext cx="502031" cy="502031"/>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F3642E-9A83-48F2-9673-90BB4D85F115}">
      <dsp:nvSpPr>
        <dsp:cNvPr id="0" name=""/>
        <dsp:cNvSpPr/>
      </dsp:nvSpPr>
      <dsp:spPr>
        <a:xfrm>
          <a:off x="1725414" y="1149744"/>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Community Gardening </a:t>
          </a:r>
        </a:p>
      </dsp:txBody>
      <dsp:txXfrm>
        <a:off x="1725414" y="1149744"/>
        <a:ext cx="1434374" cy="573750"/>
      </dsp:txXfrm>
    </dsp:sp>
    <dsp:sp modelId="{C12D8CE8-AA2C-448E-B288-44AC22441D1A}">
      <dsp:nvSpPr>
        <dsp:cNvPr id="0" name=""/>
        <dsp:cNvSpPr/>
      </dsp:nvSpPr>
      <dsp:spPr>
        <a:xfrm>
          <a:off x="3690507" y="2244"/>
          <a:ext cx="874968" cy="87496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C323F6-9B88-47E5-BC5C-D7862F925853}">
      <dsp:nvSpPr>
        <dsp:cNvPr id="0" name=""/>
        <dsp:cNvSpPr/>
      </dsp:nvSpPr>
      <dsp:spPr>
        <a:xfrm>
          <a:off x="3876976" y="188713"/>
          <a:ext cx="502031" cy="502031"/>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594A66-BBBF-495E-BFA3-0E9E85008FB2}">
      <dsp:nvSpPr>
        <dsp:cNvPr id="0" name=""/>
        <dsp:cNvSpPr/>
      </dsp:nvSpPr>
      <dsp:spPr>
        <a:xfrm>
          <a:off x="3410804" y="1149744"/>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Bicycling and Walking Paths </a:t>
          </a:r>
        </a:p>
      </dsp:txBody>
      <dsp:txXfrm>
        <a:off x="3410804" y="1149744"/>
        <a:ext cx="1434374" cy="573750"/>
      </dsp:txXfrm>
    </dsp:sp>
    <dsp:sp modelId="{C1A019BB-D807-4EF5-B376-2DDAACFB09AF}">
      <dsp:nvSpPr>
        <dsp:cNvPr id="0" name=""/>
        <dsp:cNvSpPr/>
      </dsp:nvSpPr>
      <dsp:spPr>
        <a:xfrm>
          <a:off x="319726" y="2082088"/>
          <a:ext cx="874968" cy="87496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2E932B-E487-443D-A696-CE6B8D26A377}">
      <dsp:nvSpPr>
        <dsp:cNvPr id="0" name=""/>
        <dsp:cNvSpPr/>
      </dsp:nvSpPr>
      <dsp:spPr>
        <a:xfrm>
          <a:off x="506195" y="2268556"/>
          <a:ext cx="502031" cy="502031"/>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B3B98B-8FF7-4688-B0E5-5774A83ED9DA}">
      <dsp:nvSpPr>
        <dsp:cNvPr id="0" name=""/>
        <dsp:cNvSpPr/>
      </dsp:nvSpPr>
      <dsp:spPr>
        <a:xfrm>
          <a:off x="40023" y="3229587"/>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Park Features – Dog Walking, Skateboarding, Sports</a:t>
          </a:r>
        </a:p>
      </dsp:txBody>
      <dsp:txXfrm>
        <a:off x="40023" y="3229587"/>
        <a:ext cx="1434374" cy="573750"/>
      </dsp:txXfrm>
    </dsp:sp>
    <dsp:sp modelId="{02DAC3AE-6993-4B05-B381-B4CD03070871}">
      <dsp:nvSpPr>
        <dsp:cNvPr id="0" name=""/>
        <dsp:cNvSpPr/>
      </dsp:nvSpPr>
      <dsp:spPr>
        <a:xfrm>
          <a:off x="2005117" y="2082088"/>
          <a:ext cx="874968" cy="87496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D830E6-68D7-4BE0-B3A7-7A912C62EFF7}">
      <dsp:nvSpPr>
        <dsp:cNvPr id="0" name=""/>
        <dsp:cNvSpPr/>
      </dsp:nvSpPr>
      <dsp:spPr>
        <a:xfrm>
          <a:off x="2191585" y="2268556"/>
          <a:ext cx="502031" cy="502031"/>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847D51-1E4D-4660-88A2-AF1A1DAC667B}">
      <dsp:nvSpPr>
        <dsp:cNvPr id="0" name=""/>
        <dsp:cNvSpPr/>
      </dsp:nvSpPr>
      <dsp:spPr>
        <a:xfrm>
          <a:off x="1725414" y="3229587"/>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Park History </a:t>
          </a:r>
        </a:p>
      </dsp:txBody>
      <dsp:txXfrm>
        <a:off x="1725414" y="3229587"/>
        <a:ext cx="1434374" cy="573750"/>
      </dsp:txXfrm>
    </dsp:sp>
    <dsp:sp modelId="{7DDBDAB7-2941-48EF-825E-8AE75BAE7C7F}">
      <dsp:nvSpPr>
        <dsp:cNvPr id="0" name=""/>
        <dsp:cNvSpPr/>
      </dsp:nvSpPr>
      <dsp:spPr>
        <a:xfrm>
          <a:off x="3690507" y="2082088"/>
          <a:ext cx="874968" cy="87496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813EC-311E-4577-9468-BD5B79C04ABD}">
      <dsp:nvSpPr>
        <dsp:cNvPr id="0" name=""/>
        <dsp:cNvSpPr/>
      </dsp:nvSpPr>
      <dsp:spPr>
        <a:xfrm>
          <a:off x="3876976" y="2268556"/>
          <a:ext cx="502031" cy="502031"/>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893FE7-B295-4D8A-99F9-3429E29756CF}">
      <dsp:nvSpPr>
        <dsp:cNvPr id="0" name=""/>
        <dsp:cNvSpPr/>
      </dsp:nvSpPr>
      <dsp:spPr>
        <a:xfrm>
          <a:off x="3410804" y="3229587"/>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Youth and family Programming</a:t>
          </a:r>
        </a:p>
      </dsp:txBody>
      <dsp:txXfrm>
        <a:off x="3410804" y="3229587"/>
        <a:ext cx="1434374" cy="573750"/>
      </dsp:txXfrm>
    </dsp:sp>
    <dsp:sp modelId="{7DB770F3-D3BA-4507-A859-711CC292C05B}">
      <dsp:nvSpPr>
        <dsp:cNvPr id="0" name=""/>
        <dsp:cNvSpPr/>
      </dsp:nvSpPr>
      <dsp:spPr>
        <a:xfrm>
          <a:off x="1162421" y="4161931"/>
          <a:ext cx="874968" cy="87496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E60C89-A521-43DA-A21E-7DDCF5BE8A15}">
      <dsp:nvSpPr>
        <dsp:cNvPr id="0" name=""/>
        <dsp:cNvSpPr/>
      </dsp:nvSpPr>
      <dsp:spPr>
        <a:xfrm>
          <a:off x="1348890" y="4348400"/>
          <a:ext cx="502031" cy="502031"/>
        </a:xfrm>
        <a:prstGeom prst="rect">
          <a:avLst/>
        </a:prstGeom>
        <a:blipFill>
          <a:blip xmlns:r="http://schemas.openxmlformats.org/officeDocument/2006/relationships"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32A8F0-59D1-446E-BD31-1E21DE3DE96B}">
      <dsp:nvSpPr>
        <dsp:cNvPr id="0" name=""/>
        <dsp:cNvSpPr/>
      </dsp:nvSpPr>
      <dsp:spPr>
        <a:xfrm>
          <a:off x="882718" y="5309431"/>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Public Policy, public Health and Public Safety </a:t>
          </a:r>
        </a:p>
      </dsp:txBody>
      <dsp:txXfrm>
        <a:off x="882718" y="5309431"/>
        <a:ext cx="1434374" cy="573750"/>
      </dsp:txXfrm>
    </dsp:sp>
    <dsp:sp modelId="{470AAE94-BB06-4A55-8C94-CC3C46AC7772}">
      <dsp:nvSpPr>
        <dsp:cNvPr id="0" name=""/>
        <dsp:cNvSpPr/>
      </dsp:nvSpPr>
      <dsp:spPr>
        <a:xfrm>
          <a:off x="2847812" y="4161931"/>
          <a:ext cx="874968" cy="87496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421105-A3DB-488E-B9EC-DF114AD9295C}">
      <dsp:nvSpPr>
        <dsp:cNvPr id="0" name=""/>
        <dsp:cNvSpPr/>
      </dsp:nvSpPr>
      <dsp:spPr>
        <a:xfrm>
          <a:off x="3034281" y="4348400"/>
          <a:ext cx="502031" cy="502031"/>
        </a:xfrm>
        <a:prstGeom prst="rect">
          <a:avLst/>
        </a:prstGeom>
        <a:blipFill>
          <a:blip xmlns:r="http://schemas.openxmlformats.org/officeDocument/2006/relationships"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C35CE5-FAE0-4B8E-B5BA-6ADD8B27B8A2}">
      <dsp:nvSpPr>
        <dsp:cNvPr id="0" name=""/>
        <dsp:cNvSpPr/>
      </dsp:nvSpPr>
      <dsp:spPr>
        <a:xfrm>
          <a:off x="2568109" y="5309431"/>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The importance of parks in creating a sustainable and resilient city</a:t>
          </a:r>
        </a:p>
      </dsp:txBody>
      <dsp:txXfrm>
        <a:off x="2568109" y="5309431"/>
        <a:ext cx="1434374" cy="57375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184F1C30-1186-4889-8CA1-7F09D29301D1}" type="datetimeFigureOut">
              <a:rPr lang="en-US" smtClean="0"/>
              <a:t>11/13/2019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BFA5DBCD-C7D7-4536-9BA7-8E4051EC9C57}" type="slidenum">
              <a:rPr lang="en-US" smtClean="0"/>
              <a:t>‹#›</a:t>
            </a:fld>
            <a:endParaRPr lang="en-US"/>
          </a:p>
        </p:txBody>
      </p:sp>
    </p:spTree>
    <p:extLst>
      <p:ext uri="{BB962C8B-B14F-4D97-AF65-F5344CB8AC3E}">
        <p14:creationId xmlns:p14="http://schemas.microsoft.com/office/powerpoint/2010/main" val="179895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This presentation follows a walk from Forest Hills to Back Bay.</a:t>
            </a:r>
          </a:p>
        </p:txBody>
      </p:sp>
      <p:sp>
        <p:nvSpPr>
          <p:cNvPr id="4" name="Slide Number Placeholder 3"/>
          <p:cNvSpPr>
            <a:spLocks noGrp="1"/>
          </p:cNvSpPr>
          <p:nvPr>
            <p:ph type="sldNum" sz="quarter" idx="5"/>
          </p:nvPr>
        </p:nvSpPr>
        <p:spPr/>
        <p:txBody>
          <a:bodyPr/>
          <a:lstStyle/>
          <a:p>
            <a:fld id="{BFA5DBCD-C7D7-4536-9BA7-8E4051EC9C57}" type="slidenum">
              <a:rPr lang="en-US" smtClean="0"/>
              <a:t>1</a:t>
            </a:fld>
            <a:endParaRPr lang="en-US"/>
          </a:p>
        </p:txBody>
      </p:sp>
    </p:spTree>
    <p:extLst>
      <p:ext uri="{BB962C8B-B14F-4D97-AF65-F5344CB8AC3E}">
        <p14:creationId xmlns:p14="http://schemas.microsoft.com/office/powerpoint/2010/main" val="570796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mini-grants supported the Mom’s Café’s at Mildred Hailey (Bromley Heath) and South Street.  Mothers and children visited playgrounds in the park and did an “art walk” with their children. </a:t>
            </a:r>
          </a:p>
        </p:txBody>
      </p:sp>
      <p:sp>
        <p:nvSpPr>
          <p:cNvPr id="4" name="Slide Number Placeholder 3"/>
          <p:cNvSpPr>
            <a:spLocks noGrp="1"/>
          </p:cNvSpPr>
          <p:nvPr>
            <p:ph type="sldNum" sz="quarter" idx="5"/>
          </p:nvPr>
        </p:nvSpPr>
        <p:spPr/>
        <p:txBody>
          <a:bodyPr/>
          <a:lstStyle/>
          <a:p>
            <a:fld id="{BFA5DBCD-C7D7-4536-9BA7-8E4051EC9C57}" type="slidenum">
              <a:rPr lang="en-US" smtClean="0"/>
              <a:t>11</a:t>
            </a:fld>
            <a:endParaRPr lang="en-US"/>
          </a:p>
        </p:txBody>
      </p:sp>
    </p:spTree>
    <p:extLst>
      <p:ext uri="{BB962C8B-B14F-4D97-AF65-F5344CB8AC3E}">
        <p14:creationId xmlns:p14="http://schemas.microsoft.com/office/powerpoint/2010/main" val="3041934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artwork from the mothers and children.</a:t>
            </a:r>
          </a:p>
        </p:txBody>
      </p:sp>
      <p:sp>
        <p:nvSpPr>
          <p:cNvPr id="4" name="Slide Number Placeholder 3"/>
          <p:cNvSpPr>
            <a:spLocks noGrp="1"/>
          </p:cNvSpPr>
          <p:nvPr>
            <p:ph type="sldNum" sz="quarter" idx="5"/>
          </p:nvPr>
        </p:nvSpPr>
        <p:spPr/>
        <p:txBody>
          <a:bodyPr/>
          <a:lstStyle/>
          <a:p>
            <a:fld id="{BFA5DBCD-C7D7-4536-9BA7-8E4051EC9C57}" type="slidenum">
              <a:rPr lang="en-US" smtClean="0"/>
              <a:t>12</a:t>
            </a:fld>
            <a:endParaRPr lang="en-US"/>
          </a:p>
        </p:txBody>
      </p:sp>
    </p:spTree>
    <p:extLst>
      <p:ext uri="{BB962C8B-B14F-4D97-AF65-F5344CB8AC3E}">
        <p14:creationId xmlns:p14="http://schemas.microsoft.com/office/powerpoint/2010/main" val="2945088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Herbstalk</a:t>
            </a:r>
            <a:r>
              <a:rPr lang="en-US" dirty="0"/>
              <a:t> Garden is a great addition in JP.  </a:t>
            </a:r>
            <a:r>
              <a:rPr lang="en-US" dirty="0" err="1"/>
              <a:t>Herbstalk</a:t>
            </a:r>
            <a:r>
              <a:rPr lang="en-US" dirty="0"/>
              <a:t> is a local community organization that provides education about plants and specifically about herbal gardening.</a:t>
            </a:r>
          </a:p>
        </p:txBody>
      </p:sp>
      <p:sp>
        <p:nvSpPr>
          <p:cNvPr id="4" name="Slide Number Placeholder 3"/>
          <p:cNvSpPr>
            <a:spLocks noGrp="1"/>
          </p:cNvSpPr>
          <p:nvPr>
            <p:ph type="sldNum" sz="quarter" idx="5"/>
          </p:nvPr>
        </p:nvSpPr>
        <p:spPr/>
        <p:txBody>
          <a:bodyPr/>
          <a:lstStyle/>
          <a:p>
            <a:fld id="{BFA5DBCD-C7D7-4536-9BA7-8E4051EC9C57}" type="slidenum">
              <a:rPr lang="en-US" smtClean="0"/>
              <a:t>13</a:t>
            </a:fld>
            <a:endParaRPr lang="en-US"/>
          </a:p>
        </p:txBody>
      </p:sp>
    </p:spTree>
    <p:extLst>
      <p:ext uri="{BB962C8B-B14F-4D97-AF65-F5344CB8AC3E}">
        <p14:creationId xmlns:p14="http://schemas.microsoft.com/office/powerpoint/2010/main" val="2412596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hopeful as we see the skateboard project moving forward.</a:t>
            </a:r>
          </a:p>
        </p:txBody>
      </p:sp>
      <p:sp>
        <p:nvSpPr>
          <p:cNvPr id="4" name="Slide Number Placeholder 3"/>
          <p:cNvSpPr>
            <a:spLocks noGrp="1"/>
          </p:cNvSpPr>
          <p:nvPr>
            <p:ph type="sldNum" sz="quarter" idx="5"/>
          </p:nvPr>
        </p:nvSpPr>
        <p:spPr/>
        <p:txBody>
          <a:bodyPr/>
          <a:lstStyle/>
          <a:p>
            <a:fld id="{BFA5DBCD-C7D7-4536-9BA7-8E4051EC9C57}" type="slidenum">
              <a:rPr lang="en-US" smtClean="0"/>
              <a:t>14</a:t>
            </a:fld>
            <a:endParaRPr lang="en-US"/>
          </a:p>
        </p:txBody>
      </p:sp>
    </p:spTree>
    <p:extLst>
      <p:ext uri="{BB962C8B-B14F-4D97-AF65-F5344CB8AC3E}">
        <p14:creationId xmlns:p14="http://schemas.microsoft.com/office/powerpoint/2010/main" val="792897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Garden (part of the JP SWCPC network of park stewards) &amp; mural (Jenny J.)</a:t>
            </a:r>
          </a:p>
        </p:txBody>
      </p:sp>
      <p:sp>
        <p:nvSpPr>
          <p:cNvPr id="4" name="Slide Number Placeholder 3"/>
          <p:cNvSpPr>
            <a:spLocks noGrp="1"/>
          </p:cNvSpPr>
          <p:nvPr>
            <p:ph type="sldNum" sz="quarter" idx="5"/>
          </p:nvPr>
        </p:nvSpPr>
        <p:spPr/>
        <p:txBody>
          <a:bodyPr/>
          <a:lstStyle/>
          <a:p>
            <a:fld id="{BFA5DBCD-C7D7-4536-9BA7-8E4051EC9C57}" type="slidenum">
              <a:rPr lang="en-US" smtClean="0"/>
              <a:t>15</a:t>
            </a:fld>
            <a:endParaRPr lang="en-US"/>
          </a:p>
        </p:txBody>
      </p:sp>
    </p:spTree>
    <p:extLst>
      <p:ext uri="{BB962C8B-B14F-4D97-AF65-F5344CB8AC3E}">
        <p14:creationId xmlns:p14="http://schemas.microsoft.com/office/powerpoint/2010/main" val="4217706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5DBCD-C7D7-4536-9BA7-8E4051EC9C57}" type="slidenum">
              <a:rPr lang="en-US" smtClean="0"/>
              <a:t>16</a:t>
            </a:fld>
            <a:endParaRPr lang="en-US"/>
          </a:p>
        </p:txBody>
      </p:sp>
    </p:spTree>
    <p:extLst>
      <p:ext uri="{BB962C8B-B14F-4D97-AF65-F5344CB8AC3E}">
        <p14:creationId xmlns:p14="http://schemas.microsoft.com/office/powerpoint/2010/main" val="3169633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views at Jackson Sq.  Mural by the Jackson/Hyde Square Main Streets (now Three Squares Main Streets).  A playground scene.  And our new sign, posted January 2019, “Playground Ahead Watch for Children.”</a:t>
            </a:r>
          </a:p>
        </p:txBody>
      </p:sp>
      <p:sp>
        <p:nvSpPr>
          <p:cNvPr id="4" name="Slide Number Placeholder 3"/>
          <p:cNvSpPr>
            <a:spLocks noGrp="1"/>
          </p:cNvSpPr>
          <p:nvPr>
            <p:ph type="sldNum" sz="quarter" idx="5"/>
          </p:nvPr>
        </p:nvSpPr>
        <p:spPr/>
        <p:txBody>
          <a:bodyPr/>
          <a:lstStyle/>
          <a:p>
            <a:fld id="{BFA5DBCD-C7D7-4536-9BA7-8E4051EC9C57}" type="slidenum">
              <a:rPr lang="en-US" smtClean="0"/>
              <a:t>17</a:t>
            </a:fld>
            <a:endParaRPr lang="en-US"/>
          </a:p>
        </p:txBody>
      </p:sp>
    </p:spTree>
    <p:extLst>
      <p:ext uri="{BB962C8B-B14F-4D97-AF65-F5344CB8AC3E}">
        <p14:creationId xmlns:p14="http://schemas.microsoft.com/office/powerpoint/2010/main" val="3386810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DCR supports the STEAM in the Park series and SWCPC/PMAC support our Science Wednesday series.  During the summer, we work together every Wednesday afternoon.  In these photos, a Twister game about healthy foods, a building project, and two types of robotic arms.</a:t>
            </a:r>
          </a:p>
        </p:txBody>
      </p:sp>
      <p:sp>
        <p:nvSpPr>
          <p:cNvPr id="4" name="Slide Number Placeholder 3"/>
          <p:cNvSpPr>
            <a:spLocks noGrp="1"/>
          </p:cNvSpPr>
          <p:nvPr>
            <p:ph type="sldNum" sz="quarter" idx="5"/>
          </p:nvPr>
        </p:nvSpPr>
        <p:spPr/>
        <p:txBody>
          <a:bodyPr/>
          <a:lstStyle/>
          <a:p>
            <a:fld id="{BFA5DBCD-C7D7-4536-9BA7-8E4051EC9C57}" type="slidenum">
              <a:rPr lang="en-US" smtClean="0"/>
              <a:t>18</a:t>
            </a:fld>
            <a:endParaRPr lang="en-US"/>
          </a:p>
        </p:txBody>
      </p:sp>
    </p:spTree>
    <p:extLst>
      <p:ext uri="{BB962C8B-B14F-4D97-AF65-F5344CB8AC3E}">
        <p14:creationId xmlns:p14="http://schemas.microsoft.com/office/powerpoint/2010/main" val="377551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collection of microscopes and microscope slides ties our garden &amp; science work together.  A SWCPC donation supported purchase of a microscope and </a:t>
            </a:r>
            <a:r>
              <a:rPr lang="en-US" dirty="0" err="1"/>
              <a:t>miniscope</a:t>
            </a:r>
            <a:r>
              <a:rPr lang="en-US" dirty="0"/>
              <a:t>; another donation supported another microscope.</a:t>
            </a:r>
          </a:p>
        </p:txBody>
      </p:sp>
      <p:sp>
        <p:nvSpPr>
          <p:cNvPr id="4" name="Slide Number Placeholder 3"/>
          <p:cNvSpPr>
            <a:spLocks noGrp="1"/>
          </p:cNvSpPr>
          <p:nvPr>
            <p:ph type="sldNum" sz="quarter" idx="5"/>
          </p:nvPr>
        </p:nvSpPr>
        <p:spPr/>
        <p:txBody>
          <a:bodyPr/>
          <a:lstStyle/>
          <a:p>
            <a:fld id="{BFA5DBCD-C7D7-4536-9BA7-8E4051EC9C57}" type="slidenum">
              <a:rPr lang="en-US" smtClean="0"/>
              <a:t>19</a:t>
            </a:fld>
            <a:endParaRPr lang="en-US"/>
          </a:p>
        </p:txBody>
      </p:sp>
    </p:spTree>
    <p:extLst>
      <p:ext uri="{BB962C8B-B14F-4D97-AF65-F5344CB8AC3E}">
        <p14:creationId xmlns:p14="http://schemas.microsoft.com/office/powerpoint/2010/main" val="517462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look of concentration in both these photos highlights what we enjoy during both the gardening and science programs.</a:t>
            </a:r>
          </a:p>
        </p:txBody>
      </p:sp>
      <p:sp>
        <p:nvSpPr>
          <p:cNvPr id="4" name="Slide Number Placeholder 3"/>
          <p:cNvSpPr>
            <a:spLocks noGrp="1"/>
          </p:cNvSpPr>
          <p:nvPr>
            <p:ph type="sldNum" sz="quarter" idx="5"/>
          </p:nvPr>
        </p:nvSpPr>
        <p:spPr/>
        <p:txBody>
          <a:bodyPr/>
          <a:lstStyle/>
          <a:p>
            <a:fld id="{BFA5DBCD-C7D7-4536-9BA7-8E4051EC9C57}" type="slidenum">
              <a:rPr lang="en-US" smtClean="0"/>
              <a:t>20</a:t>
            </a:fld>
            <a:endParaRPr lang="en-US"/>
          </a:p>
        </p:txBody>
      </p:sp>
    </p:spTree>
    <p:extLst>
      <p:ext uri="{BB962C8B-B14F-4D97-AF65-F5344CB8AC3E}">
        <p14:creationId xmlns:p14="http://schemas.microsoft.com/office/powerpoint/2010/main" val="1024686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5DBCD-C7D7-4536-9BA7-8E4051EC9C57}" type="slidenum">
              <a:rPr lang="en-US" smtClean="0"/>
              <a:t>3</a:t>
            </a:fld>
            <a:endParaRPr lang="en-US"/>
          </a:p>
        </p:txBody>
      </p:sp>
    </p:spTree>
    <p:extLst>
      <p:ext uri="{BB962C8B-B14F-4D97-AF65-F5344CB8AC3E}">
        <p14:creationId xmlns:p14="http://schemas.microsoft.com/office/powerpoint/2010/main" val="2200752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5DBCD-C7D7-4536-9BA7-8E4051EC9C57}" type="slidenum">
              <a:rPr lang="en-US" smtClean="0"/>
              <a:t>21</a:t>
            </a:fld>
            <a:endParaRPr lang="en-US"/>
          </a:p>
        </p:txBody>
      </p:sp>
    </p:spTree>
    <p:extLst>
      <p:ext uri="{BB962C8B-B14F-4D97-AF65-F5344CB8AC3E}">
        <p14:creationId xmlns:p14="http://schemas.microsoft.com/office/powerpoint/2010/main" val="574847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build partnerships, some of our map sites may be a few blocks off the park.</a:t>
            </a:r>
          </a:p>
        </p:txBody>
      </p:sp>
      <p:sp>
        <p:nvSpPr>
          <p:cNvPr id="4" name="Slide Number Placeholder 3"/>
          <p:cNvSpPr>
            <a:spLocks noGrp="1"/>
          </p:cNvSpPr>
          <p:nvPr>
            <p:ph type="sldNum" sz="quarter" idx="5"/>
          </p:nvPr>
        </p:nvSpPr>
        <p:spPr/>
        <p:txBody>
          <a:bodyPr/>
          <a:lstStyle/>
          <a:p>
            <a:fld id="{BFA5DBCD-C7D7-4536-9BA7-8E4051EC9C57}" type="slidenum">
              <a:rPr lang="en-US" smtClean="0"/>
              <a:t>22</a:t>
            </a:fld>
            <a:endParaRPr lang="en-US"/>
          </a:p>
        </p:txBody>
      </p:sp>
    </p:spTree>
    <p:extLst>
      <p:ext uri="{BB962C8B-B14F-4D97-AF65-F5344CB8AC3E}">
        <p14:creationId xmlns:p14="http://schemas.microsoft.com/office/powerpoint/2010/main" val="1979738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summer, Boston Explorers worked with the </a:t>
            </a:r>
            <a:r>
              <a:rPr lang="en-US" dirty="0" err="1"/>
              <a:t>Audobon</a:t>
            </a:r>
            <a:r>
              <a:rPr lang="en-US" dirty="0"/>
              <a:t> Center to enhance their nature study programming, both onsite at the </a:t>
            </a:r>
            <a:r>
              <a:rPr lang="en-US" dirty="0" err="1"/>
              <a:t>Audobon</a:t>
            </a:r>
            <a:r>
              <a:rPr lang="en-US" dirty="0"/>
              <a:t> Center and in the park and on other trips around the city.  Also pictured: indoor activities during the summer include woodworking, art &amp; more.</a:t>
            </a:r>
          </a:p>
        </p:txBody>
      </p:sp>
      <p:sp>
        <p:nvSpPr>
          <p:cNvPr id="4" name="Slide Number Placeholder 3"/>
          <p:cNvSpPr>
            <a:spLocks noGrp="1"/>
          </p:cNvSpPr>
          <p:nvPr>
            <p:ph type="sldNum" sz="quarter" idx="5"/>
          </p:nvPr>
        </p:nvSpPr>
        <p:spPr/>
        <p:txBody>
          <a:bodyPr/>
          <a:lstStyle/>
          <a:p>
            <a:fld id="{BFA5DBCD-C7D7-4536-9BA7-8E4051EC9C57}" type="slidenum">
              <a:rPr lang="en-US" smtClean="0"/>
              <a:t>23</a:t>
            </a:fld>
            <a:endParaRPr lang="en-US"/>
          </a:p>
        </p:txBody>
      </p:sp>
    </p:spTree>
    <p:extLst>
      <p:ext uri="{BB962C8B-B14F-4D97-AF65-F5344CB8AC3E}">
        <p14:creationId xmlns:p14="http://schemas.microsoft.com/office/powerpoint/2010/main" val="3737145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post-it notes are part of a brainstorming at the NEU CAB meeting about Parcel 18.  We can talk more about this at a winter PMAC meeting.</a:t>
            </a:r>
          </a:p>
        </p:txBody>
      </p:sp>
      <p:sp>
        <p:nvSpPr>
          <p:cNvPr id="4" name="Slide Number Placeholder 3"/>
          <p:cNvSpPr>
            <a:spLocks noGrp="1"/>
          </p:cNvSpPr>
          <p:nvPr>
            <p:ph type="sldNum" sz="quarter" idx="5"/>
          </p:nvPr>
        </p:nvSpPr>
        <p:spPr/>
        <p:txBody>
          <a:bodyPr/>
          <a:lstStyle/>
          <a:p>
            <a:fld id="{BFA5DBCD-C7D7-4536-9BA7-8E4051EC9C57}" type="slidenum">
              <a:rPr lang="en-US" smtClean="0"/>
              <a:t>26</a:t>
            </a:fld>
            <a:endParaRPr lang="en-US"/>
          </a:p>
        </p:txBody>
      </p:sp>
    </p:spTree>
    <p:extLst>
      <p:ext uri="{BB962C8B-B14F-4D97-AF65-F5344CB8AC3E}">
        <p14:creationId xmlns:p14="http://schemas.microsoft.com/office/powerpoint/2010/main" val="323260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5DBCD-C7D7-4536-9BA7-8E4051EC9C57}" type="slidenum">
              <a:rPr lang="en-US" smtClean="0"/>
              <a:t>27</a:t>
            </a:fld>
            <a:endParaRPr lang="en-US"/>
          </a:p>
        </p:txBody>
      </p:sp>
    </p:spTree>
    <p:extLst>
      <p:ext uri="{BB962C8B-B14F-4D97-AF65-F5344CB8AC3E}">
        <p14:creationId xmlns:p14="http://schemas.microsoft.com/office/powerpoint/2010/main" val="2292594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classic view from Mass Ave.</a:t>
            </a:r>
          </a:p>
        </p:txBody>
      </p:sp>
      <p:sp>
        <p:nvSpPr>
          <p:cNvPr id="4" name="Slide Number Placeholder 3"/>
          <p:cNvSpPr>
            <a:spLocks noGrp="1"/>
          </p:cNvSpPr>
          <p:nvPr>
            <p:ph type="sldNum" sz="quarter" idx="5"/>
          </p:nvPr>
        </p:nvSpPr>
        <p:spPr/>
        <p:txBody>
          <a:bodyPr/>
          <a:lstStyle/>
          <a:p>
            <a:fld id="{BFA5DBCD-C7D7-4536-9BA7-8E4051EC9C57}" type="slidenum">
              <a:rPr lang="en-US" smtClean="0"/>
              <a:t>28</a:t>
            </a:fld>
            <a:endParaRPr lang="en-US"/>
          </a:p>
        </p:txBody>
      </p:sp>
    </p:spTree>
    <p:extLst>
      <p:ext uri="{BB962C8B-B14F-4D97-AF65-F5344CB8AC3E}">
        <p14:creationId xmlns:p14="http://schemas.microsoft.com/office/powerpoint/2010/main" val="1212446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Northampton Green project is moving forward, including designation as the Mary Longley Garden.  At DCR SWCP headquarters at 38 New Heath St. we have stones suitable for markers for the Martin Luther King residence.  We are networking with the new development behind Northampton Green for collaboration.</a:t>
            </a:r>
          </a:p>
        </p:txBody>
      </p:sp>
      <p:sp>
        <p:nvSpPr>
          <p:cNvPr id="4" name="Slide Number Placeholder 3"/>
          <p:cNvSpPr>
            <a:spLocks noGrp="1"/>
          </p:cNvSpPr>
          <p:nvPr>
            <p:ph type="sldNum" sz="quarter" idx="5"/>
          </p:nvPr>
        </p:nvSpPr>
        <p:spPr/>
        <p:txBody>
          <a:bodyPr/>
          <a:lstStyle/>
          <a:p>
            <a:fld id="{BFA5DBCD-C7D7-4536-9BA7-8E4051EC9C57}" type="slidenum">
              <a:rPr lang="en-US" smtClean="0"/>
              <a:t>29</a:t>
            </a:fld>
            <a:endParaRPr lang="en-US"/>
          </a:p>
        </p:txBody>
      </p:sp>
    </p:spTree>
    <p:extLst>
      <p:ext uri="{BB962C8B-B14F-4D97-AF65-F5344CB8AC3E}">
        <p14:creationId xmlns:p14="http://schemas.microsoft.com/office/powerpoint/2010/main" val="2091607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from some of our volunteer days: Park Serve, Red Pine Scholars &amp; more.</a:t>
            </a:r>
          </a:p>
        </p:txBody>
      </p:sp>
      <p:sp>
        <p:nvSpPr>
          <p:cNvPr id="4" name="Slide Number Placeholder 3"/>
          <p:cNvSpPr>
            <a:spLocks noGrp="1"/>
          </p:cNvSpPr>
          <p:nvPr>
            <p:ph type="sldNum" sz="quarter" idx="5"/>
          </p:nvPr>
        </p:nvSpPr>
        <p:spPr/>
        <p:txBody>
          <a:bodyPr/>
          <a:lstStyle/>
          <a:p>
            <a:fld id="{BFA5DBCD-C7D7-4536-9BA7-8E4051EC9C57}" type="slidenum">
              <a:rPr lang="en-US" smtClean="0"/>
              <a:t>30</a:t>
            </a:fld>
            <a:endParaRPr lang="en-US"/>
          </a:p>
        </p:txBody>
      </p:sp>
    </p:spTree>
    <p:extLst>
      <p:ext uri="{BB962C8B-B14F-4D97-AF65-F5344CB8AC3E}">
        <p14:creationId xmlns:p14="http://schemas.microsoft.com/office/powerpoint/2010/main" val="3857810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Garden views –photos taken by some of the volunteers during one of our largest volunteer days.</a:t>
            </a:r>
          </a:p>
        </p:txBody>
      </p:sp>
      <p:sp>
        <p:nvSpPr>
          <p:cNvPr id="4" name="Slide Number Placeholder 3"/>
          <p:cNvSpPr>
            <a:spLocks noGrp="1"/>
          </p:cNvSpPr>
          <p:nvPr>
            <p:ph type="sldNum" sz="quarter" idx="5"/>
          </p:nvPr>
        </p:nvSpPr>
        <p:spPr/>
        <p:txBody>
          <a:bodyPr/>
          <a:lstStyle/>
          <a:p>
            <a:fld id="{BFA5DBCD-C7D7-4536-9BA7-8E4051EC9C57}" type="slidenum">
              <a:rPr lang="en-US" smtClean="0"/>
              <a:t>31</a:t>
            </a:fld>
            <a:endParaRPr lang="en-US"/>
          </a:p>
        </p:txBody>
      </p:sp>
    </p:spTree>
    <p:extLst>
      <p:ext uri="{BB962C8B-B14F-4D97-AF65-F5344CB8AC3E}">
        <p14:creationId xmlns:p14="http://schemas.microsoft.com/office/powerpoint/2010/main" val="1253137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United South End Settlements club 48 children’s program sketched and painted in the park and displayed paintings at their STEAM Showcase.</a:t>
            </a:r>
          </a:p>
        </p:txBody>
      </p:sp>
      <p:sp>
        <p:nvSpPr>
          <p:cNvPr id="4" name="Slide Number Placeholder 3"/>
          <p:cNvSpPr>
            <a:spLocks noGrp="1"/>
          </p:cNvSpPr>
          <p:nvPr>
            <p:ph type="sldNum" sz="quarter" idx="5"/>
          </p:nvPr>
        </p:nvSpPr>
        <p:spPr/>
        <p:txBody>
          <a:bodyPr/>
          <a:lstStyle/>
          <a:p>
            <a:fld id="{BFA5DBCD-C7D7-4536-9BA7-8E4051EC9C57}" type="slidenum">
              <a:rPr lang="en-US" smtClean="0"/>
              <a:t>32</a:t>
            </a:fld>
            <a:endParaRPr lang="en-US"/>
          </a:p>
        </p:txBody>
      </p:sp>
    </p:spTree>
    <p:extLst>
      <p:ext uri="{BB962C8B-B14F-4D97-AF65-F5344CB8AC3E}">
        <p14:creationId xmlns:p14="http://schemas.microsoft.com/office/powerpoint/2010/main" val="1871881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station and parkland opened in 2019 and DCR will assume responsibility for this parkland going forward.  A PMAC goal = to become involved with this new part of the park, in collaboration with other neighborhood, cycling and parks groups.</a:t>
            </a:r>
          </a:p>
        </p:txBody>
      </p:sp>
      <p:sp>
        <p:nvSpPr>
          <p:cNvPr id="4" name="Slide Number Placeholder 3"/>
          <p:cNvSpPr>
            <a:spLocks noGrp="1"/>
          </p:cNvSpPr>
          <p:nvPr>
            <p:ph type="sldNum" sz="quarter" idx="5"/>
          </p:nvPr>
        </p:nvSpPr>
        <p:spPr/>
        <p:txBody>
          <a:bodyPr/>
          <a:lstStyle/>
          <a:p>
            <a:fld id="{BFA5DBCD-C7D7-4536-9BA7-8E4051EC9C57}" type="slidenum">
              <a:rPr lang="en-US" smtClean="0"/>
              <a:t>4</a:t>
            </a:fld>
            <a:endParaRPr lang="en-US"/>
          </a:p>
        </p:txBody>
      </p:sp>
    </p:spTree>
    <p:extLst>
      <p:ext uri="{BB962C8B-B14F-4D97-AF65-F5344CB8AC3E}">
        <p14:creationId xmlns:p14="http://schemas.microsoft.com/office/powerpoint/2010/main" val="296326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in the </a:t>
            </a:r>
            <a:r>
              <a:rPr lang="en-US" dirty="0" err="1"/>
              <a:t>Inquilinos</a:t>
            </a:r>
            <a:r>
              <a:rPr lang="en-US" dirty="0"/>
              <a:t> Boricuas </a:t>
            </a:r>
            <a:r>
              <a:rPr lang="en-US" dirty="0" err="1"/>
              <a:t>en</a:t>
            </a:r>
            <a:r>
              <a:rPr lang="en-US" dirty="0"/>
              <a:t> </a:t>
            </a:r>
            <a:r>
              <a:rPr lang="en-US" dirty="0" err="1"/>
              <a:t>Accion</a:t>
            </a:r>
            <a:r>
              <a:rPr lang="en-US" dirty="0"/>
              <a:t> painted a wall, bench, electrical box and many trash receptacles over the summer.  IBA’s summer program this year focused on three garden-related spaces, focusing on food/nutrition through a field trip to the BMC Community Garden, nature study through a field trip to Boston Nature Center and public art through their visits to the Southwest Corridor Park.</a:t>
            </a:r>
          </a:p>
        </p:txBody>
      </p:sp>
      <p:sp>
        <p:nvSpPr>
          <p:cNvPr id="4" name="Slide Number Placeholder 3"/>
          <p:cNvSpPr>
            <a:spLocks noGrp="1"/>
          </p:cNvSpPr>
          <p:nvPr>
            <p:ph type="sldNum" sz="quarter" idx="5"/>
          </p:nvPr>
        </p:nvSpPr>
        <p:spPr/>
        <p:txBody>
          <a:bodyPr/>
          <a:lstStyle/>
          <a:p>
            <a:fld id="{BFA5DBCD-C7D7-4536-9BA7-8E4051EC9C57}" type="slidenum">
              <a:rPr lang="en-US" smtClean="0"/>
              <a:t>33</a:t>
            </a:fld>
            <a:endParaRPr lang="en-US"/>
          </a:p>
        </p:txBody>
      </p:sp>
    </p:spTree>
    <p:extLst>
      <p:ext uri="{BB962C8B-B14F-4D97-AF65-F5344CB8AC3E}">
        <p14:creationId xmlns:p14="http://schemas.microsoft.com/office/powerpoint/2010/main" val="2070055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photos of the IBA artwork.</a:t>
            </a:r>
          </a:p>
        </p:txBody>
      </p:sp>
      <p:sp>
        <p:nvSpPr>
          <p:cNvPr id="4" name="Slide Number Placeholder 3"/>
          <p:cNvSpPr>
            <a:spLocks noGrp="1"/>
          </p:cNvSpPr>
          <p:nvPr>
            <p:ph type="sldNum" sz="quarter" idx="5"/>
          </p:nvPr>
        </p:nvSpPr>
        <p:spPr/>
        <p:txBody>
          <a:bodyPr/>
          <a:lstStyle/>
          <a:p>
            <a:fld id="{BFA5DBCD-C7D7-4536-9BA7-8E4051EC9C57}" type="slidenum">
              <a:rPr lang="en-US" smtClean="0"/>
              <a:t>34</a:t>
            </a:fld>
            <a:endParaRPr lang="en-US"/>
          </a:p>
        </p:txBody>
      </p:sp>
    </p:spTree>
    <p:extLst>
      <p:ext uri="{BB962C8B-B14F-4D97-AF65-F5344CB8AC3E}">
        <p14:creationId xmlns:p14="http://schemas.microsoft.com/office/powerpoint/2010/main" val="1443389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butterfly garden has been a focal point for the park for 10+ years now.</a:t>
            </a:r>
          </a:p>
        </p:txBody>
      </p:sp>
      <p:sp>
        <p:nvSpPr>
          <p:cNvPr id="4" name="Slide Number Placeholder 3"/>
          <p:cNvSpPr>
            <a:spLocks noGrp="1"/>
          </p:cNvSpPr>
          <p:nvPr>
            <p:ph type="sldNum" sz="quarter" idx="5"/>
          </p:nvPr>
        </p:nvSpPr>
        <p:spPr/>
        <p:txBody>
          <a:bodyPr/>
          <a:lstStyle/>
          <a:p>
            <a:fld id="{BFA5DBCD-C7D7-4536-9BA7-8E4051EC9C57}" type="slidenum">
              <a:rPr lang="en-US" smtClean="0"/>
              <a:t>35</a:t>
            </a:fld>
            <a:endParaRPr lang="en-US"/>
          </a:p>
        </p:txBody>
      </p:sp>
    </p:spTree>
    <p:extLst>
      <p:ext uri="{BB962C8B-B14F-4D97-AF65-F5344CB8AC3E}">
        <p14:creationId xmlns:p14="http://schemas.microsoft.com/office/powerpoint/2010/main" val="2883043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Carla </a:t>
            </a:r>
            <a:r>
              <a:rPr lang="en-US" dirty="0" err="1"/>
              <a:t>Coch</a:t>
            </a:r>
            <a:r>
              <a:rPr lang="en-US" dirty="0"/>
              <a:t> and Scott Romney organized and carried out a re-design of this corner; families visiting the tot lot playground can enjoy time on the child-sized picnic tables.  The electrical box painted by IBA added a fun complement to the tot lot space.</a:t>
            </a:r>
          </a:p>
        </p:txBody>
      </p:sp>
      <p:sp>
        <p:nvSpPr>
          <p:cNvPr id="4" name="Slide Number Placeholder 3"/>
          <p:cNvSpPr>
            <a:spLocks noGrp="1"/>
          </p:cNvSpPr>
          <p:nvPr>
            <p:ph type="sldNum" sz="quarter" idx="5"/>
          </p:nvPr>
        </p:nvSpPr>
        <p:spPr/>
        <p:txBody>
          <a:bodyPr/>
          <a:lstStyle/>
          <a:p>
            <a:fld id="{BFA5DBCD-C7D7-4536-9BA7-8E4051EC9C57}" type="slidenum">
              <a:rPr lang="en-US" smtClean="0"/>
              <a:t>36</a:t>
            </a:fld>
            <a:endParaRPr lang="en-US"/>
          </a:p>
        </p:txBody>
      </p:sp>
    </p:spTree>
    <p:extLst>
      <p:ext uri="{BB962C8B-B14F-4D97-AF65-F5344CB8AC3E}">
        <p14:creationId xmlns:p14="http://schemas.microsoft.com/office/powerpoint/2010/main" val="2836134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Romney and Marcia Sassoon lead the Friends of Carleton Court Dog Park.  In these photos, volunteers from the Red Pine Scholars volunteer day helped with painting.  You see a “before” photo above; an “after” picture shows up later in this presentation.</a:t>
            </a:r>
          </a:p>
        </p:txBody>
      </p:sp>
      <p:sp>
        <p:nvSpPr>
          <p:cNvPr id="4" name="Slide Number Placeholder 3"/>
          <p:cNvSpPr>
            <a:spLocks noGrp="1"/>
          </p:cNvSpPr>
          <p:nvPr>
            <p:ph type="sldNum" sz="quarter" idx="5"/>
          </p:nvPr>
        </p:nvSpPr>
        <p:spPr/>
        <p:txBody>
          <a:bodyPr/>
          <a:lstStyle/>
          <a:p>
            <a:fld id="{BFA5DBCD-C7D7-4536-9BA7-8E4051EC9C57}" type="slidenum">
              <a:rPr lang="en-US" smtClean="0"/>
              <a:t>37</a:t>
            </a:fld>
            <a:endParaRPr lang="en-US"/>
          </a:p>
        </p:txBody>
      </p:sp>
    </p:spTree>
    <p:extLst>
      <p:ext uri="{BB962C8B-B14F-4D97-AF65-F5344CB8AC3E}">
        <p14:creationId xmlns:p14="http://schemas.microsoft.com/office/powerpoint/2010/main" val="1656707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photos, and a flyer from the Halloween event that was last week.  FOCC relies on donations and fundraisers </a:t>
            </a:r>
            <a:r>
              <a:rPr lang="en-US"/>
              <a:t>to maintain the dog park.</a:t>
            </a:r>
            <a:endParaRPr lang="en-US" dirty="0"/>
          </a:p>
        </p:txBody>
      </p:sp>
      <p:sp>
        <p:nvSpPr>
          <p:cNvPr id="4" name="Slide Number Placeholder 3"/>
          <p:cNvSpPr>
            <a:spLocks noGrp="1"/>
          </p:cNvSpPr>
          <p:nvPr>
            <p:ph type="sldNum" sz="quarter" idx="5"/>
          </p:nvPr>
        </p:nvSpPr>
        <p:spPr/>
        <p:txBody>
          <a:bodyPr/>
          <a:lstStyle/>
          <a:p>
            <a:fld id="{BFA5DBCD-C7D7-4536-9BA7-8E4051EC9C57}" type="slidenum">
              <a:rPr lang="en-US" smtClean="0"/>
              <a:t>38</a:t>
            </a:fld>
            <a:endParaRPr lang="en-US"/>
          </a:p>
        </p:txBody>
      </p:sp>
    </p:spTree>
    <p:extLst>
      <p:ext uri="{BB962C8B-B14F-4D97-AF65-F5344CB8AC3E}">
        <p14:creationId xmlns:p14="http://schemas.microsoft.com/office/powerpoint/2010/main" val="1076282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from our walk-through with DCR, Sept. 20</a:t>
            </a:r>
            <a:r>
              <a:rPr lang="en-US" baseline="30000" dirty="0"/>
              <a:t>th</a:t>
            </a:r>
            <a:r>
              <a:rPr lang="en-US" dirty="0"/>
              <a:t>.  The chart of “what we are proud of” and “what we are advocating for” in your annual report is from this walk-through.</a:t>
            </a:r>
          </a:p>
        </p:txBody>
      </p:sp>
      <p:sp>
        <p:nvSpPr>
          <p:cNvPr id="4" name="Slide Number Placeholder 3"/>
          <p:cNvSpPr>
            <a:spLocks noGrp="1"/>
          </p:cNvSpPr>
          <p:nvPr>
            <p:ph type="sldNum" sz="quarter" idx="5"/>
          </p:nvPr>
        </p:nvSpPr>
        <p:spPr/>
        <p:txBody>
          <a:bodyPr/>
          <a:lstStyle/>
          <a:p>
            <a:fld id="{BFA5DBCD-C7D7-4536-9BA7-8E4051EC9C57}" type="slidenum">
              <a:rPr lang="en-US" smtClean="0"/>
              <a:t>39</a:t>
            </a:fld>
            <a:endParaRPr lang="en-US"/>
          </a:p>
        </p:txBody>
      </p:sp>
    </p:spTree>
    <p:extLst>
      <p:ext uri="{BB962C8B-B14F-4D97-AF65-F5344CB8AC3E}">
        <p14:creationId xmlns:p14="http://schemas.microsoft.com/office/powerpoint/2010/main" val="3950075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annual meeting we elect or re-elect the leadership team.  If anyone is ever interested in joining the leadership team, we can also add new leadership team members during the year.  The team stays in touch between meetings about issues that arise.  (Leadership team members are listed here by park section/geography.)</a:t>
            </a:r>
          </a:p>
        </p:txBody>
      </p:sp>
      <p:sp>
        <p:nvSpPr>
          <p:cNvPr id="4" name="Slide Number Placeholder 3"/>
          <p:cNvSpPr>
            <a:spLocks noGrp="1"/>
          </p:cNvSpPr>
          <p:nvPr>
            <p:ph type="sldNum" sz="quarter" idx="5"/>
          </p:nvPr>
        </p:nvSpPr>
        <p:spPr/>
        <p:txBody>
          <a:bodyPr/>
          <a:lstStyle/>
          <a:p>
            <a:fld id="{BFA5DBCD-C7D7-4536-9BA7-8E4051EC9C57}" type="slidenum">
              <a:rPr lang="en-US" smtClean="0"/>
              <a:t>40</a:t>
            </a:fld>
            <a:endParaRPr lang="en-US"/>
          </a:p>
        </p:txBody>
      </p:sp>
    </p:spTree>
    <p:extLst>
      <p:ext uri="{BB962C8B-B14F-4D97-AF65-F5344CB8AC3E}">
        <p14:creationId xmlns:p14="http://schemas.microsoft.com/office/powerpoint/2010/main" val="4018170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5DBCD-C7D7-4536-9BA7-8E4051EC9C57}" type="slidenum">
              <a:rPr lang="en-US" smtClean="0"/>
              <a:t>41</a:t>
            </a:fld>
            <a:endParaRPr lang="en-US"/>
          </a:p>
        </p:txBody>
      </p:sp>
    </p:spTree>
    <p:extLst>
      <p:ext uri="{BB962C8B-B14F-4D97-AF65-F5344CB8AC3E}">
        <p14:creationId xmlns:p14="http://schemas.microsoft.com/office/powerpoint/2010/main" val="529089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5DBCD-C7D7-4536-9BA7-8E4051EC9C57}" type="slidenum">
              <a:rPr lang="en-US" smtClean="0"/>
              <a:t>42</a:t>
            </a:fld>
            <a:endParaRPr lang="en-US"/>
          </a:p>
        </p:txBody>
      </p:sp>
    </p:spTree>
    <p:extLst>
      <p:ext uri="{BB962C8B-B14F-4D97-AF65-F5344CB8AC3E}">
        <p14:creationId xmlns:p14="http://schemas.microsoft.com/office/powerpoint/2010/main" val="2950856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personal networks and social media we continue to keep communication open among the many bicycle groups in the city.</a:t>
            </a:r>
          </a:p>
        </p:txBody>
      </p:sp>
      <p:sp>
        <p:nvSpPr>
          <p:cNvPr id="4" name="Slide Number Placeholder 3"/>
          <p:cNvSpPr>
            <a:spLocks noGrp="1"/>
          </p:cNvSpPr>
          <p:nvPr>
            <p:ph type="sldNum" sz="quarter" idx="5"/>
          </p:nvPr>
        </p:nvSpPr>
        <p:spPr/>
        <p:txBody>
          <a:bodyPr/>
          <a:lstStyle/>
          <a:p>
            <a:fld id="{BFA5DBCD-C7D7-4536-9BA7-8E4051EC9C57}" type="slidenum">
              <a:rPr lang="en-US" smtClean="0"/>
              <a:t>5</a:t>
            </a:fld>
            <a:endParaRPr lang="en-US"/>
          </a:p>
        </p:txBody>
      </p:sp>
    </p:spTree>
    <p:extLst>
      <p:ext uri="{BB962C8B-B14F-4D97-AF65-F5344CB8AC3E}">
        <p14:creationId xmlns:p14="http://schemas.microsoft.com/office/powerpoint/2010/main" val="4248533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5DBCD-C7D7-4536-9BA7-8E4051EC9C57}" type="slidenum">
              <a:rPr lang="en-US" smtClean="0"/>
              <a:t>43</a:t>
            </a:fld>
            <a:endParaRPr lang="en-US"/>
          </a:p>
        </p:txBody>
      </p:sp>
    </p:spTree>
    <p:extLst>
      <p:ext uri="{BB962C8B-B14F-4D97-AF65-F5344CB8AC3E}">
        <p14:creationId xmlns:p14="http://schemas.microsoft.com/office/powerpoint/2010/main" val="1131809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5DBCD-C7D7-4536-9BA7-8E4051EC9C57}" type="slidenum">
              <a:rPr lang="en-US" smtClean="0"/>
              <a:t>44</a:t>
            </a:fld>
            <a:endParaRPr lang="en-US"/>
          </a:p>
        </p:txBody>
      </p:sp>
    </p:spTree>
    <p:extLst>
      <p:ext uri="{BB962C8B-B14F-4D97-AF65-F5344CB8AC3E}">
        <p14:creationId xmlns:p14="http://schemas.microsoft.com/office/powerpoint/2010/main" val="3875655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annual meeting presentation is a chance to appreciate the beauty of the park as well as the work of our network of volunteers, neighbors and organizational partners.</a:t>
            </a:r>
          </a:p>
        </p:txBody>
      </p:sp>
      <p:sp>
        <p:nvSpPr>
          <p:cNvPr id="4" name="Slide Number Placeholder 3"/>
          <p:cNvSpPr>
            <a:spLocks noGrp="1"/>
          </p:cNvSpPr>
          <p:nvPr>
            <p:ph type="sldNum" sz="quarter" idx="5"/>
          </p:nvPr>
        </p:nvSpPr>
        <p:spPr/>
        <p:txBody>
          <a:bodyPr/>
          <a:lstStyle/>
          <a:p>
            <a:fld id="{BFA5DBCD-C7D7-4536-9BA7-8E4051EC9C57}" type="slidenum">
              <a:rPr lang="en-US" smtClean="0"/>
              <a:t>6</a:t>
            </a:fld>
            <a:endParaRPr lang="en-US"/>
          </a:p>
        </p:txBody>
      </p:sp>
    </p:spTree>
    <p:extLst>
      <p:ext uri="{BB962C8B-B14F-4D97-AF65-F5344CB8AC3E}">
        <p14:creationId xmlns:p14="http://schemas.microsoft.com/office/powerpoint/2010/main" val="124026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 Jones coordinates a network of volunteers and volunteer events in Section 3 of the park.  In this photo, a project at Anson Street outside the community garden.</a:t>
            </a:r>
          </a:p>
        </p:txBody>
      </p:sp>
      <p:sp>
        <p:nvSpPr>
          <p:cNvPr id="4" name="Slide Number Placeholder 3"/>
          <p:cNvSpPr>
            <a:spLocks noGrp="1"/>
          </p:cNvSpPr>
          <p:nvPr>
            <p:ph type="sldNum" sz="quarter" idx="5"/>
          </p:nvPr>
        </p:nvSpPr>
        <p:spPr/>
        <p:txBody>
          <a:bodyPr/>
          <a:lstStyle/>
          <a:p>
            <a:fld id="{BFA5DBCD-C7D7-4536-9BA7-8E4051EC9C57}" type="slidenum">
              <a:rPr lang="en-US" smtClean="0"/>
              <a:t>7</a:t>
            </a:fld>
            <a:endParaRPr lang="en-US"/>
          </a:p>
        </p:txBody>
      </p:sp>
    </p:spTree>
    <p:extLst>
      <p:ext uri="{BB962C8B-B14F-4D97-AF65-F5344CB8AC3E}">
        <p14:creationId xmlns:p14="http://schemas.microsoft.com/office/powerpoint/2010/main" val="1655590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mini-grant projects is the “Zumba with a Cop” series, with BPD E-13.  On this evening, Tracy O’Brien spoke to the participants with background about the Southwest Corridor Park.</a:t>
            </a:r>
          </a:p>
        </p:txBody>
      </p:sp>
      <p:sp>
        <p:nvSpPr>
          <p:cNvPr id="4" name="Slide Number Placeholder 3"/>
          <p:cNvSpPr>
            <a:spLocks noGrp="1"/>
          </p:cNvSpPr>
          <p:nvPr>
            <p:ph type="sldNum" sz="quarter" idx="5"/>
          </p:nvPr>
        </p:nvSpPr>
        <p:spPr/>
        <p:txBody>
          <a:bodyPr/>
          <a:lstStyle/>
          <a:p>
            <a:fld id="{BFA5DBCD-C7D7-4536-9BA7-8E4051EC9C57}" type="slidenum">
              <a:rPr lang="en-US" smtClean="0"/>
              <a:t>8</a:t>
            </a:fld>
            <a:endParaRPr lang="en-US"/>
          </a:p>
        </p:txBody>
      </p:sp>
    </p:spTree>
    <p:extLst>
      <p:ext uri="{BB962C8B-B14F-4D97-AF65-F5344CB8AC3E}">
        <p14:creationId xmlns:p14="http://schemas.microsoft.com/office/powerpoint/2010/main" val="2325325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Southwest Corridor is the walking, bicycling, skateboarding, scootering, wheelchair and public transportation route for thousands of residents.   Much of our advocacy work focuses on basics about accessibility and safety.</a:t>
            </a:r>
          </a:p>
        </p:txBody>
      </p:sp>
      <p:sp>
        <p:nvSpPr>
          <p:cNvPr id="4" name="Slide Number Placeholder 3"/>
          <p:cNvSpPr>
            <a:spLocks noGrp="1"/>
          </p:cNvSpPr>
          <p:nvPr>
            <p:ph type="sldNum" sz="quarter" idx="5"/>
          </p:nvPr>
        </p:nvSpPr>
        <p:spPr/>
        <p:txBody>
          <a:bodyPr/>
          <a:lstStyle/>
          <a:p>
            <a:fld id="{BFA5DBCD-C7D7-4536-9BA7-8E4051EC9C57}" type="slidenum">
              <a:rPr lang="en-US" smtClean="0"/>
              <a:t>9</a:t>
            </a:fld>
            <a:endParaRPr lang="en-US"/>
          </a:p>
        </p:txBody>
      </p:sp>
    </p:spTree>
    <p:extLst>
      <p:ext uri="{BB962C8B-B14F-4D97-AF65-F5344CB8AC3E}">
        <p14:creationId xmlns:p14="http://schemas.microsoft.com/office/powerpoint/2010/main" val="1649484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playground clean-up and landscaping project, May 2019.  With DCR, with coordination by Jenny Jones.</a:t>
            </a:r>
          </a:p>
        </p:txBody>
      </p:sp>
      <p:sp>
        <p:nvSpPr>
          <p:cNvPr id="4" name="Slide Number Placeholder 3"/>
          <p:cNvSpPr>
            <a:spLocks noGrp="1"/>
          </p:cNvSpPr>
          <p:nvPr>
            <p:ph type="sldNum" sz="quarter" idx="5"/>
          </p:nvPr>
        </p:nvSpPr>
        <p:spPr/>
        <p:txBody>
          <a:bodyPr/>
          <a:lstStyle/>
          <a:p>
            <a:fld id="{BFA5DBCD-C7D7-4536-9BA7-8E4051EC9C57}" type="slidenum">
              <a:rPr lang="en-US" smtClean="0"/>
              <a:t>10</a:t>
            </a:fld>
            <a:endParaRPr lang="en-US"/>
          </a:p>
        </p:txBody>
      </p:sp>
    </p:spTree>
    <p:extLst>
      <p:ext uri="{BB962C8B-B14F-4D97-AF65-F5344CB8AC3E}">
        <p14:creationId xmlns:p14="http://schemas.microsoft.com/office/powerpoint/2010/main" val="2547825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848B17-5B54-4805-8753-67C3834CB08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5F80A-F43E-4797-B76A-07439E2C62B0}" type="slidenum">
              <a:rPr lang="en-US" smtClean="0"/>
              <a:t>‹#›</a:t>
            </a:fld>
            <a:endParaRPr lang="en-US"/>
          </a:p>
        </p:txBody>
      </p:sp>
    </p:spTree>
    <p:extLst>
      <p:ext uri="{BB962C8B-B14F-4D97-AF65-F5344CB8AC3E}">
        <p14:creationId xmlns:p14="http://schemas.microsoft.com/office/powerpoint/2010/main" val="1904831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848B17-5B54-4805-8753-67C3834CB08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5F80A-F43E-4797-B76A-07439E2C62B0}" type="slidenum">
              <a:rPr lang="en-US" smtClean="0"/>
              <a:t>‹#›</a:t>
            </a:fld>
            <a:endParaRPr lang="en-US"/>
          </a:p>
        </p:txBody>
      </p:sp>
    </p:spTree>
    <p:extLst>
      <p:ext uri="{BB962C8B-B14F-4D97-AF65-F5344CB8AC3E}">
        <p14:creationId xmlns:p14="http://schemas.microsoft.com/office/powerpoint/2010/main" val="2935771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848B17-5B54-4805-8753-67C3834CB08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5F80A-F43E-4797-B76A-07439E2C62B0}" type="slidenum">
              <a:rPr lang="en-US" smtClean="0"/>
              <a:t>‹#›</a:t>
            </a:fld>
            <a:endParaRPr lang="en-US"/>
          </a:p>
        </p:txBody>
      </p:sp>
    </p:spTree>
    <p:extLst>
      <p:ext uri="{BB962C8B-B14F-4D97-AF65-F5344CB8AC3E}">
        <p14:creationId xmlns:p14="http://schemas.microsoft.com/office/powerpoint/2010/main" val="113918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848B17-5B54-4805-8753-67C3834CB08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5F80A-F43E-4797-B76A-07439E2C62B0}" type="slidenum">
              <a:rPr lang="en-US" smtClean="0"/>
              <a:t>‹#›</a:t>
            </a:fld>
            <a:endParaRPr lang="en-US"/>
          </a:p>
        </p:txBody>
      </p:sp>
    </p:spTree>
    <p:extLst>
      <p:ext uri="{BB962C8B-B14F-4D97-AF65-F5344CB8AC3E}">
        <p14:creationId xmlns:p14="http://schemas.microsoft.com/office/powerpoint/2010/main" val="396080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848B17-5B54-4805-8753-67C3834CB08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5F80A-F43E-4797-B76A-07439E2C62B0}" type="slidenum">
              <a:rPr lang="en-US" smtClean="0"/>
              <a:t>‹#›</a:t>
            </a:fld>
            <a:endParaRPr lang="en-US"/>
          </a:p>
        </p:txBody>
      </p:sp>
    </p:spTree>
    <p:extLst>
      <p:ext uri="{BB962C8B-B14F-4D97-AF65-F5344CB8AC3E}">
        <p14:creationId xmlns:p14="http://schemas.microsoft.com/office/powerpoint/2010/main" val="3750153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848B17-5B54-4805-8753-67C3834CB08F}" type="datetimeFigureOut">
              <a:rPr lang="en-US" smtClean="0"/>
              <a:t>11/13/2019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5F80A-F43E-4797-B76A-07439E2C62B0}" type="slidenum">
              <a:rPr lang="en-US" smtClean="0"/>
              <a:t>‹#›</a:t>
            </a:fld>
            <a:endParaRPr lang="en-US"/>
          </a:p>
        </p:txBody>
      </p:sp>
    </p:spTree>
    <p:extLst>
      <p:ext uri="{BB962C8B-B14F-4D97-AF65-F5344CB8AC3E}">
        <p14:creationId xmlns:p14="http://schemas.microsoft.com/office/powerpoint/2010/main" val="326984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848B17-5B54-4805-8753-67C3834CB08F}" type="datetimeFigureOut">
              <a:rPr lang="en-US" smtClean="0"/>
              <a:t>11/13/2019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15F80A-F43E-4797-B76A-07439E2C62B0}" type="slidenum">
              <a:rPr lang="en-US" smtClean="0"/>
              <a:t>‹#›</a:t>
            </a:fld>
            <a:endParaRPr lang="en-US"/>
          </a:p>
        </p:txBody>
      </p:sp>
    </p:spTree>
    <p:extLst>
      <p:ext uri="{BB962C8B-B14F-4D97-AF65-F5344CB8AC3E}">
        <p14:creationId xmlns:p14="http://schemas.microsoft.com/office/powerpoint/2010/main" val="53743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848B17-5B54-4805-8753-67C3834CB08F}" type="datetimeFigureOut">
              <a:rPr lang="en-US" smtClean="0"/>
              <a:t>11/13/2019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15F80A-F43E-4797-B76A-07439E2C62B0}" type="slidenum">
              <a:rPr lang="en-US" smtClean="0"/>
              <a:t>‹#›</a:t>
            </a:fld>
            <a:endParaRPr lang="en-US"/>
          </a:p>
        </p:txBody>
      </p:sp>
    </p:spTree>
    <p:extLst>
      <p:ext uri="{BB962C8B-B14F-4D97-AF65-F5344CB8AC3E}">
        <p14:creationId xmlns:p14="http://schemas.microsoft.com/office/powerpoint/2010/main" val="4011896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48B17-5B54-4805-8753-67C3834CB08F}" type="datetimeFigureOut">
              <a:rPr lang="en-US" smtClean="0"/>
              <a:t>11/13/2019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15F80A-F43E-4797-B76A-07439E2C62B0}" type="slidenum">
              <a:rPr lang="en-US" smtClean="0"/>
              <a:t>‹#›</a:t>
            </a:fld>
            <a:endParaRPr lang="en-US"/>
          </a:p>
        </p:txBody>
      </p:sp>
    </p:spTree>
    <p:extLst>
      <p:ext uri="{BB962C8B-B14F-4D97-AF65-F5344CB8AC3E}">
        <p14:creationId xmlns:p14="http://schemas.microsoft.com/office/powerpoint/2010/main" val="3057593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848B17-5B54-4805-8753-67C3834CB08F}" type="datetimeFigureOut">
              <a:rPr lang="en-US" smtClean="0"/>
              <a:t>11/13/2019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5F80A-F43E-4797-B76A-07439E2C62B0}" type="slidenum">
              <a:rPr lang="en-US" smtClean="0"/>
              <a:t>‹#›</a:t>
            </a:fld>
            <a:endParaRPr lang="en-US"/>
          </a:p>
        </p:txBody>
      </p:sp>
    </p:spTree>
    <p:extLst>
      <p:ext uri="{BB962C8B-B14F-4D97-AF65-F5344CB8AC3E}">
        <p14:creationId xmlns:p14="http://schemas.microsoft.com/office/powerpoint/2010/main" val="1649221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848B17-5B54-4805-8753-67C3834CB08F}" type="datetimeFigureOut">
              <a:rPr lang="en-US" smtClean="0"/>
              <a:t>11/13/2019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5F80A-F43E-4797-B76A-07439E2C62B0}" type="slidenum">
              <a:rPr lang="en-US" smtClean="0"/>
              <a:t>‹#›</a:t>
            </a:fld>
            <a:endParaRPr lang="en-US"/>
          </a:p>
        </p:txBody>
      </p:sp>
    </p:spTree>
    <p:extLst>
      <p:ext uri="{BB962C8B-B14F-4D97-AF65-F5344CB8AC3E}">
        <p14:creationId xmlns:p14="http://schemas.microsoft.com/office/powerpoint/2010/main" val="2799419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48B17-5B54-4805-8753-67C3834CB08F}" type="datetimeFigureOut">
              <a:rPr lang="en-US" smtClean="0"/>
              <a:t>11/13/2019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5F80A-F43E-4797-B76A-07439E2C62B0}" type="slidenum">
              <a:rPr lang="en-US" smtClean="0"/>
              <a:t>‹#›</a:t>
            </a:fld>
            <a:endParaRPr lang="en-US"/>
          </a:p>
        </p:txBody>
      </p:sp>
    </p:spTree>
    <p:extLst>
      <p:ext uri="{BB962C8B-B14F-4D97-AF65-F5344CB8AC3E}">
        <p14:creationId xmlns:p14="http://schemas.microsoft.com/office/powerpoint/2010/main" val="1194024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99.jpg"/><Relationship Id="rId4" Type="http://schemas.openxmlformats.org/officeDocument/2006/relationships/image" Target="../media/image98.jpg"/></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9.jpg"/><Relationship Id="rId4" Type="http://schemas.openxmlformats.org/officeDocument/2006/relationships/image" Target="../media/image108.jpe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jpg"/></Relationships>
</file>

<file path=ppt/slides/_rels/slide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E51B5B-0284-4520-96AF-616D74014B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41"/>
          <a:stretch/>
        </p:blipFill>
        <p:spPr>
          <a:xfrm>
            <a:off x="128211" y="63823"/>
            <a:ext cx="1221618" cy="1082474"/>
          </a:xfrm>
          <a:prstGeom prst="rect">
            <a:avLst/>
          </a:prstGeom>
          <a:ln w="6350">
            <a:solidFill>
              <a:schemeClr val="tx1"/>
            </a:solidFill>
          </a:ln>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7A48BAE4-8EAF-4B1D-A3F3-013EEE5E7D81}"/>
              </a:ext>
            </a:extLst>
          </p:cNvPr>
          <p:cNvSpPr>
            <a:spLocks noGrp="1"/>
          </p:cNvSpPr>
          <p:nvPr>
            <p:ph type="title"/>
          </p:nvPr>
        </p:nvSpPr>
        <p:spPr>
          <a:xfrm>
            <a:off x="1752601" y="136474"/>
            <a:ext cx="7391399" cy="1684363"/>
          </a:xfrm>
          <a:solidFill>
            <a:schemeClr val="accent6">
              <a:lumMod val="20000"/>
              <a:lumOff val="80000"/>
            </a:schemeClr>
          </a:solidFill>
        </p:spPr>
        <p:txBody>
          <a:bodyPr>
            <a:noAutofit/>
          </a:bodyPr>
          <a:lstStyle/>
          <a:p>
            <a:pPr algn="ctr"/>
            <a:r>
              <a:rPr lang="en-US" sz="2800" dirty="0"/>
              <a:t>A Walk through the Southwest Corridor Park</a:t>
            </a:r>
            <a:br>
              <a:rPr lang="en-US" sz="2800" dirty="0"/>
            </a:br>
            <a:r>
              <a:rPr lang="en-US" sz="2800" dirty="0"/>
              <a:t>PMAC Annual Meeting </a:t>
            </a:r>
            <a:br>
              <a:rPr lang="en-US" sz="2800" dirty="0"/>
            </a:br>
            <a:r>
              <a:rPr lang="en-US" sz="2800" dirty="0"/>
              <a:t>November 2019 </a:t>
            </a:r>
          </a:p>
        </p:txBody>
      </p:sp>
      <p:pic>
        <p:nvPicPr>
          <p:cNvPr id="32" name="Picture 31">
            <a:extLst>
              <a:ext uri="{FF2B5EF4-FFF2-40B4-BE49-F238E27FC236}">
                <a16:creationId xmlns:a16="http://schemas.microsoft.com/office/drawing/2014/main" id="{307D1CE4-CC4F-4F8D-8D6F-DBE4B1A767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6198" y="4240909"/>
            <a:ext cx="1165645" cy="1297637"/>
          </a:xfrm>
          <a:prstGeom prst="rect">
            <a:avLst/>
          </a:prstGeom>
          <a:ln w="6350">
            <a:solidFill>
              <a:schemeClr val="tx1"/>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E3026DFC-28C9-47AD-BBB1-43571EE3F3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5550" y="1284054"/>
            <a:ext cx="1206940" cy="1357792"/>
          </a:xfrm>
          <a:prstGeom prst="rect">
            <a:avLst/>
          </a:prstGeom>
          <a:ln w="6350">
            <a:solidFill>
              <a:schemeClr val="tx1"/>
            </a:solidFill>
          </a:ln>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CBF624A6-87FB-4588-A704-5C0A03A805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9763" y="2779603"/>
            <a:ext cx="1198514" cy="1323549"/>
          </a:xfrm>
          <a:prstGeom prst="rect">
            <a:avLst/>
          </a:prstGeom>
          <a:ln w="6350">
            <a:solidFill>
              <a:schemeClr val="tx1"/>
            </a:solidFill>
          </a:ln>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7182F2A7-2CAF-47B8-B7C7-ACB01B8F2B8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0427" y="5676303"/>
            <a:ext cx="1177187" cy="1124958"/>
          </a:xfrm>
          <a:prstGeom prst="rect">
            <a:avLst/>
          </a:prstGeom>
          <a:ln w="6350">
            <a:solidFill>
              <a:schemeClr val="tx1"/>
            </a:solidFill>
          </a:ln>
          <a:effectLst>
            <a:outerShdw blurRad="50800" dist="38100" dir="2700000" algn="tl" rotWithShape="0">
              <a:prstClr val="black">
                <a:alpha val="40000"/>
              </a:prstClr>
            </a:outerShdw>
          </a:effectLst>
        </p:spPr>
      </p:pic>
      <p:pic>
        <p:nvPicPr>
          <p:cNvPr id="14" name="Picture 13" descr="A close up of a tree&#10;&#10;Description automatically generated">
            <a:extLst>
              <a:ext uri="{FF2B5EF4-FFF2-40B4-BE49-F238E27FC236}">
                <a16:creationId xmlns:a16="http://schemas.microsoft.com/office/drawing/2014/main" id="{0BB9E60B-01F5-4014-9797-8A9553B30A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5006013" y="2709100"/>
            <a:ext cx="4481135" cy="3360851"/>
          </a:xfrm>
          <a:prstGeom prst="rect">
            <a:avLst/>
          </a:prstGeom>
        </p:spPr>
      </p:pic>
      <p:pic>
        <p:nvPicPr>
          <p:cNvPr id="20" name="Picture 19" descr="A person that is standing in the grass near a fence&#10;&#10;Description automatically generated">
            <a:extLst>
              <a:ext uri="{FF2B5EF4-FFF2-40B4-BE49-F238E27FC236}">
                <a16:creationId xmlns:a16="http://schemas.microsoft.com/office/drawing/2014/main" id="{F4A8D607-8227-42B0-AFAC-D6CB9DB28DF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31260" y="4500858"/>
            <a:ext cx="3360851" cy="2129235"/>
          </a:xfrm>
          <a:prstGeom prst="rect">
            <a:avLst/>
          </a:prstGeom>
        </p:spPr>
      </p:pic>
      <p:pic>
        <p:nvPicPr>
          <p:cNvPr id="3" name="Picture 2">
            <a:extLst>
              <a:ext uri="{FF2B5EF4-FFF2-40B4-BE49-F238E27FC236}">
                <a16:creationId xmlns:a16="http://schemas.microsoft.com/office/drawing/2014/main" id="{50132918-EBCE-4E08-85B9-8ACD244DBE8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11604" y="1890825"/>
            <a:ext cx="3360851" cy="2520639"/>
          </a:xfrm>
          <a:prstGeom prst="rect">
            <a:avLst/>
          </a:prstGeom>
        </p:spPr>
      </p:pic>
    </p:spTree>
    <p:extLst>
      <p:ext uri="{BB962C8B-B14F-4D97-AF65-F5344CB8AC3E}">
        <p14:creationId xmlns:p14="http://schemas.microsoft.com/office/powerpoint/2010/main" val="615878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in a park&#10;&#10;Description automatically generated">
            <a:extLst>
              <a:ext uri="{FF2B5EF4-FFF2-40B4-BE49-F238E27FC236}">
                <a16:creationId xmlns:a16="http://schemas.microsoft.com/office/drawing/2014/main" id="{52BA4EC7-66DC-46A0-8DD6-210FC89E4F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960" y="956973"/>
            <a:ext cx="5053706" cy="3062577"/>
          </a:xfrm>
          <a:prstGeom prst="rect">
            <a:avLst/>
          </a:prstGeom>
        </p:spPr>
      </p:pic>
      <p:pic>
        <p:nvPicPr>
          <p:cNvPr id="12" name="Picture 11" descr="A person in a garden&#10;&#10;Description automatically generated">
            <a:extLst>
              <a:ext uri="{FF2B5EF4-FFF2-40B4-BE49-F238E27FC236}">
                <a16:creationId xmlns:a16="http://schemas.microsoft.com/office/drawing/2014/main" id="{ABB420F9-3F45-4436-91C5-7C6C7D3D32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2108" y="3095593"/>
            <a:ext cx="4888256" cy="3347786"/>
          </a:xfrm>
          <a:prstGeom prst="rect">
            <a:avLst/>
          </a:prstGeom>
        </p:spPr>
      </p:pic>
      <p:sp>
        <p:nvSpPr>
          <p:cNvPr id="15" name="TextBox 14">
            <a:extLst>
              <a:ext uri="{FF2B5EF4-FFF2-40B4-BE49-F238E27FC236}">
                <a16:creationId xmlns:a16="http://schemas.microsoft.com/office/drawing/2014/main" id="{907F7CC1-6ED5-4120-A71F-444E5886A872}"/>
              </a:ext>
            </a:extLst>
          </p:cNvPr>
          <p:cNvSpPr txBox="1"/>
          <p:nvPr/>
        </p:nvSpPr>
        <p:spPr>
          <a:xfrm>
            <a:off x="5682343" y="319007"/>
            <a:ext cx="3080657" cy="193899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sz="4000" dirty="0"/>
              <a:t>Everett Street Playground Clean-up Day</a:t>
            </a:r>
          </a:p>
        </p:txBody>
      </p:sp>
    </p:spTree>
    <p:extLst>
      <p:ext uri="{BB962C8B-B14F-4D97-AF65-F5344CB8AC3E}">
        <p14:creationId xmlns:p14="http://schemas.microsoft.com/office/powerpoint/2010/main" val="61969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6750-DDE7-4EB4-9831-616E19A1BA33}"/>
              </a:ext>
            </a:extLst>
          </p:cNvPr>
          <p:cNvSpPr>
            <a:spLocks noGrp="1"/>
          </p:cNvSpPr>
          <p:nvPr>
            <p:ph type="title"/>
          </p:nvPr>
        </p:nvSpPr>
        <p:spPr>
          <a:xfrm>
            <a:off x="672086" y="83714"/>
            <a:ext cx="8395714" cy="1808714"/>
          </a:xfrm>
        </p:spPr>
        <p:txBody>
          <a:bodyPr>
            <a:normAutofit/>
          </a:bodyPr>
          <a:lstStyle/>
          <a:p>
            <a:r>
              <a:rPr lang="en-US" dirty="0"/>
              <a:t>Paint Walk ~ Mom’s Café </a:t>
            </a:r>
            <a:br>
              <a:rPr lang="en-US" dirty="0"/>
            </a:br>
            <a:r>
              <a:rPr lang="en-US" dirty="0"/>
              <a:t>#</a:t>
            </a:r>
            <a:r>
              <a:rPr lang="en-US" dirty="0" err="1"/>
              <a:t>minigrant</a:t>
            </a:r>
            <a:endParaRPr lang="en-US" dirty="0"/>
          </a:p>
        </p:txBody>
      </p:sp>
      <p:pic>
        <p:nvPicPr>
          <p:cNvPr id="6" name="Picture 5" descr="A person in a garden&#10;&#10;Description automatically generated">
            <a:extLst>
              <a:ext uri="{FF2B5EF4-FFF2-40B4-BE49-F238E27FC236}">
                <a16:creationId xmlns:a16="http://schemas.microsoft.com/office/drawing/2014/main" id="{274CEE72-7682-4CFE-9CFE-EF7B54AC51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4126433" y="2495436"/>
            <a:ext cx="4824057" cy="3618042"/>
          </a:xfrm>
          <a:prstGeom prst="rect">
            <a:avLst/>
          </a:prstGeom>
        </p:spPr>
      </p:pic>
      <p:pic>
        <p:nvPicPr>
          <p:cNvPr id="10" name="Picture 9" descr="A group of people sitting on the ground&#10;&#10;Description automatically generated">
            <a:extLst>
              <a:ext uri="{FF2B5EF4-FFF2-40B4-BE49-F238E27FC236}">
                <a16:creationId xmlns:a16="http://schemas.microsoft.com/office/drawing/2014/main" id="{8D205555-EABE-402D-BDF1-A5957D1D7A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46661" y="2480021"/>
            <a:ext cx="5003404" cy="3752553"/>
          </a:xfrm>
          <a:prstGeom prst="rect">
            <a:avLst/>
          </a:prstGeom>
        </p:spPr>
      </p:pic>
    </p:spTree>
    <p:extLst>
      <p:ext uri="{BB962C8B-B14F-4D97-AF65-F5344CB8AC3E}">
        <p14:creationId xmlns:p14="http://schemas.microsoft.com/office/powerpoint/2010/main" val="1641549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 table, young, refrigerator&#10;&#10;Description automatically generated">
            <a:extLst>
              <a:ext uri="{FF2B5EF4-FFF2-40B4-BE49-F238E27FC236}">
                <a16:creationId xmlns:a16="http://schemas.microsoft.com/office/drawing/2014/main" id="{93E4C5AB-8FE6-4C92-807D-4D13653B8F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41298" y="321732"/>
            <a:ext cx="4296411" cy="6214533"/>
          </a:xfrm>
          <a:prstGeom prst="rect">
            <a:avLst/>
          </a:prstGeom>
        </p:spPr>
      </p:pic>
      <p:pic>
        <p:nvPicPr>
          <p:cNvPr id="4" name="Picture 3" descr="A close up of text on a white surface&#10;&#10;Description automatically generated">
            <a:extLst>
              <a:ext uri="{FF2B5EF4-FFF2-40B4-BE49-F238E27FC236}">
                <a16:creationId xmlns:a16="http://schemas.microsoft.com/office/drawing/2014/main" id="{A028066A-6F62-480C-BD74-81ABD20215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b="-2"/>
          <a:stretch/>
        </p:blipFill>
        <p:spPr>
          <a:xfrm rot="5400000">
            <a:off x="3647229" y="1280793"/>
            <a:ext cx="6214533" cy="4296411"/>
          </a:xfrm>
          <a:prstGeom prst="rect">
            <a:avLst/>
          </a:prstGeom>
        </p:spPr>
      </p:pic>
    </p:spTree>
    <p:extLst>
      <p:ext uri="{BB962C8B-B14F-4D97-AF65-F5344CB8AC3E}">
        <p14:creationId xmlns:p14="http://schemas.microsoft.com/office/powerpoint/2010/main" val="459160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60A9EC6-7164-467A-815C-69FDD186BA69}"/>
              </a:ext>
            </a:extLst>
          </p:cNvPr>
          <p:cNvSpPr>
            <a:spLocks noGrp="1"/>
          </p:cNvSpPr>
          <p:nvPr>
            <p:ph type="title"/>
          </p:nvPr>
        </p:nvSpPr>
        <p:spPr>
          <a:xfrm>
            <a:off x="263268" y="162635"/>
            <a:ext cx="6583845" cy="749162"/>
          </a:xfrm>
        </p:spPr>
        <p:txBody>
          <a:bodyPr>
            <a:noAutofit/>
          </a:bodyPr>
          <a:lstStyle/>
          <a:p>
            <a:r>
              <a:rPr lang="en-US" sz="4000" dirty="0" err="1"/>
              <a:t>Herbstalk</a:t>
            </a:r>
            <a:r>
              <a:rPr lang="en-US" sz="4000" dirty="0"/>
              <a:t> Garden</a:t>
            </a:r>
          </a:p>
        </p:txBody>
      </p:sp>
      <p:pic>
        <p:nvPicPr>
          <p:cNvPr id="8" name="Picture 7" descr="A person sitting on a bench in front of a building&#10;&#10;Description automatically generated">
            <a:extLst>
              <a:ext uri="{FF2B5EF4-FFF2-40B4-BE49-F238E27FC236}">
                <a16:creationId xmlns:a16="http://schemas.microsoft.com/office/drawing/2014/main" id="{E79B7B87-8251-4154-A633-7A4C8C419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0905" y="2826001"/>
            <a:ext cx="5486400" cy="3748626"/>
          </a:xfrm>
          <a:prstGeom prst="rect">
            <a:avLst/>
          </a:prstGeom>
        </p:spPr>
      </p:pic>
      <p:pic>
        <p:nvPicPr>
          <p:cNvPr id="23" name="Picture 22" descr="A group of bushes in a garden&#10;&#10;Description automatically generated">
            <a:extLst>
              <a:ext uri="{FF2B5EF4-FFF2-40B4-BE49-F238E27FC236}">
                <a16:creationId xmlns:a16="http://schemas.microsoft.com/office/drawing/2014/main" id="{79952474-FB59-445E-B2C7-B1BB66DB1A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695" y="1186365"/>
            <a:ext cx="3343630" cy="2507723"/>
          </a:xfrm>
          <a:prstGeom prst="rect">
            <a:avLst/>
          </a:prstGeom>
        </p:spPr>
      </p:pic>
    </p:spTree>
    <p:extLst>
      <p:ext uri="{BB962C8B-B14F-4D97-AF65-F5344CB8AC3E}">
        <p14:creationId xmlns:p14="http://schemas.microsoft.com/office/powerpoint/2010/main" val="2951440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the grass&#10;&#10;Description automatically generated">
            <a:extLst>
              <a:ext uri="{FF2B5EF4-FFF2-40B4-BE49-F238E27FC236}">
                <a16:creationId xmlns:a16="http://schemas.microsoft.com/office/drawing/2014/main" id="{AB8EF94A-B642-4E58-B157-EA2CF4C8EA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6242" y="1719942"/>
            <a:ext cx="4920343" cy="3690257"/>
          </a:xfrm>
          <a:prstGeom prst="rect">
            <a:avLst/>
          </a:prstGeom>
        </p:spPr>
      </p:pic>
      <p:sp>
        <p:nvSpPr>
          <p:cNvPr id="4" name="Title 4">
            <a:extLst>
              <a:ext uri="{FF2B5EF4-FFF2-40B4-BE49-F238E27FC236}">
                <a16:creationId xmlns:a16="http://schemas.microsoft.com/office/drawing/2014/main" id="{047EB286-291D-4556-B81A-80B029B3E301}"/>
              </a:ext>
            </a:extLst>
          </p:cNvPr>
          <p:cNvSpPr txBox="1">
            <a:spLocks/>
          </p:cNvSpPr>
          <p:nvPr/>
        </p:nvSpPr>
        <p:spPr>
          <a:xfrm>
            <a:off x="263268" y="162635"/>
            <a:ext cx="6583845" cy="7491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Skateboard Park</a:t>
            </a:r>
          </a:p>
        </p:txBody>
      </p:sp>
      <p:pic>
        <p:nvPicPr>
          <p:cNvPr id="5" name="Picture 4">
            <a:extLst>
              <a:ext uri="{FF2B5EF4-FFF2-40B4-BE49-F238E27FC236}">
                <a16:creationId xmlns:a16="http://schemas.microsoft.com/office/drawing/2014/main" id="{E61C9E9E-F5B4-4517-BD28-6EC2544D12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27" y="2064430"/>
            <a:ext cx="3975100" cy="2981325"/>
          </a:xfrm>
          <a:prstGeom prst="rect">
            <a:avLst/>
          </a:prstGeom>
        </p:spPr>
      </p:pic>
    </p:spTree>
    <p:extLst>
      <p:ext uri="{BB962C8B-B14F-4D97-AF65-F5344CB8AC3E}">
        <p14:creationId xmlns:p14="http://schemas.microsoft.com/office/powerpoint/2010/main" val="851170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tree&#10;&#10;Description automatically generated">
            <a:extLst>
              <a:ext uri="{FF2B5EF4-FFF2-40B4-BE49-F238E27FC236}">
                <a16:creationId xmlns:a16="http://schemas.microsoft.com/office/drawing/2014/main" id="{833D705F-4C91-48B7-81C4-37A4B8CEE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95495" y="1650887"/>
            <a:ext cx="5391150" cy="4043362"/>
          </a:xfrm>
          <a:prstGeom prst="rect">
            <a:avLst/>
          </a:prstGeom>
        </p:spPr>
      </p:pic>
      <p:sp>
        <p:nvSpPr>
          <p:cNvPr id="10" name="TextBox 9">
            <a:extLst>
              <a:ext uri="{FF2B5EF4-FFF2-40B4-BE49-F238E27FC236}">
                <a16:creationId xmlns:a16="http://schemas.microsoft.com/office/drawing/2014/main" id="{FD65092B-8462-4C32-8ADE-ED820BABFBE0}"/>
              </a:ext>
            </a:extLst>
          </p:cNvPr>
          <p:cNvSpPr txBox="1"/>
          <p:nvPr/>
        </p:nvSpPr>
        <p:spPr>
          <a:xfrm>
            <a:off x="4572000" y="1070205"/>
            <a:ext cx="3893122" cy="646331"/>
          </a:xfrm>
          <a:prstGeom prst="rect">
            <a:avLst/>
          </a:prstGeom>
          <a:noFill/>
        </p:spPr>
        <p:txBody>
          <a:bodyPr wrap="square" rtlCol="0">
            <a:spAutoFit/>
          </a:bodyPr>
          <a:lstStyle/>
          <a:p>
            <a:pPr algn="ctr"/>
            <a:r>
              <a:rPr lang="en-US" sz="3600" dirty="0"/>
              <a:t>New Minton Street</a:t>
            </a:r>
          </a:p>
        </p:txBody>
      </p:sp>
      <p:pic>
        <p:nvPicPr>
          <p:cNvPr id="8" name="Picture 7">
            <a:extLst>
              <a:ext uri="{FF2B5EF4-FFF2-40B4-BE49-F238E27FC236}">
                <a16:creationId xmlns:a16="http://schemas.microsoft.com/office/drawing/2014/main" id="{4FDCE572-5D82-45F1-ABBF-5BBC2D60AE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2240" y="2047875"/>
            <a:ext cx="4332515" cy="3249386"/>
          </a:xfrm>
          <a:prstGeom prst="rect">
            <a:avLst/>
          </a:prstGeom>
        </p:spPr>
      </p:pic>
    </p:spTree>
    <p:extLst>
      <p:ext uri="{BB962C8B-B14F-4D97-AF65-F5344CB8AC3E}">
        <p14:creationId xmlns:p14="http://schemas.microsoft.com/office/powerpoint/2010/main" val="1595431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8BAE4-8EAF-4B1D-A3F3-013EEE5E7D81}"/>
              </a:ext>
            </a:extLst>
          </p:cNvPr>
          <p:cNvSpPr>
            <a:spLocks noGrp="1"/>
          </p:cNvSpPr>
          <p:nvPr>
            <p:ph type="title"/>
          </p:nvPr>
        </p:nvSpPr>
        <p:spPr>
          <a:xfrm>
            <a:off x="112039" y="2408863"/>
            <a:ext cx="6898361" cy="2043196"/>
          </a:xfrm>
          <a:solidFill>
            <a:schemeClr val="accent6">
              <a:lumMod val="20000"/>
              <a:lumOff val="80000"/>
            </a:schemeClr>
          </a:solidFill>
        </p:spPr>
        <p:txBody>
          <a:bodyPr>
            <a:noAutofit/>
          </a:bodyPr>
          <a:lstStyle/>
          <a:p>
            <a:pPr algn="ctr"/>
            <a:r>
              <a:rPr lang="en-US" sz="2800" dirty="0"/>
              <a:t>Jamaica Plain / Jackson Square</a:t>
            </a:r>
          </a:p>
        </p:txBody>
      </p:sp>
      <p:pic>
        <p:nvPicPr>
          <p:cNvPr id="11" name="Picture 10">
            <a:extLst>
              <a:ext uri="{FF2B5EF4-FFF2-40B4-BE49-F238E27FC236}">
                <a16:creationId xmlns:a16="http://schemas.microsoft.com/office/drawing/2014/main" id="{745EC9A1-4331-4A9F-9E4C-7EC1798EC0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1717" y="2405940"/>
            <a:ext cx="1910244" cy="2046119"/>
          </a:xfrm>
          <a:prstGeom prst="rect">
            <a:avLst/>
          </a:prstGeom>
        </p:spPr>
      </p:pic>
    </p:spTree>
    <p:extLst>
      <p:ext uri="{BB962C8B-B14F-4D97-AF65-F5344CB8AC3E}">
        <p14:creationId xmlns:p14="http://schemas.microsoft.com/office/powerpoint/2010/main" val="2597440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30423C-716E-43BF-B1A6-B2CB013B72BD}"/>
              </a:ext>
            </a:extLst>
          </p:cNvPr>
          <p:cNvSpPr>
            <a:spLocks noGrp="1"/>
          </p:cNvSpPr>
          <p:nvPr>
            <p:ph type="title"/>
          </p:nvPr>
        </p:nvSpPr>
        <p:spPr>
          <a:xfrm>
            <a:off x="121756" y="158196"/>
            <a:ext cx="5435897" cy="749162"/>
          </a:xfrm>
        </p:spPr>
        <p:txBody>
          <a:bodyPr>
            <a:normAutofit/>
          </a:bodyPr>
          <a:lstStyle/>
          <a:p>
            <a:r>
              <a:rPr lang="en-US" sz="4000" dirty="0"/>
              <a:t>Jackson Square </a:t>
            </a:r>
          </a:p>
        </p:txBody>
      </p:sp>
      <p:pic>
        <p:nvPicPr>
          <p:cNvPr id="13" name="Picture 12" descr="A group of people standing in a parking lot&#10;&#10;Description automatically generated">
            <a:extLst>
              <a:ext uri="{FF2B5EF4-FFF2-40B4-BE49-F238E27FC236}">
                <a16:creationId xmlns:a16="http://schemas.microsoft.com/office/drawing/2014/main" id="{C4790950-91FC-4A5C-80A8-F8B41A38F5E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18000"/>
                    </a14:imgEffect>
                    <a14:imgEffect>
                      <a14:brightnessContrast contrast="-16000"/>
                    </a14:imgEffect>
                  </a14:imgLayer>
                </a14:imgProps>
              </a:ext>
              <a:ext uri="{28A0092B-C50C-407E-A947-70E740481C1C}">
                <a14:useLocalDpi xmlns:a14="http://schemas.microsoft.com/office/drawing/2010/main"/>
              </a:ext>
            </a:extLst>
          </a:blip>
          <a:srcRect/>
          <a:stretch/>
        </p:blipFill>
        <p:spPr>
          <a:xfrm>
            <a:off x="135619" y="1169678"/>
            <a:ext cx="5974947" cy="2259322"/>
          </a:xfrm>
          <a:prstGeom prst="rect">
            <a:avLst/>
          </a:prstGeom>
        </p:spPr>
      </p:pic>
      <p:pic>
        <p:nvPicPr>
          <p:cNvPr id="14" name="Picture 13" descr="A picture containing outdoor, tree, person, sky&#10;&#10;Description automatically generated">
            <a:extLst>
              <a:ext uri="{FF2B5EF4-FFF2-40B4-BE49-F238E27FC236}">
                <a16:creationId xmlns:a16="http://schemas.microsoft.com/office/drawing/2014/main" id="{DC8BC206-EF3B-49AC-B5B1-F40706F544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328"/>
          <a:stretch/>
        </p:blipFill>
        <p:spPr>
          <a:xfrm>
            <a:off x="6312056" y="1169678"/>
            <a:ext cx="1993946" cy="2509693"/>
          </a:xfrm>
          <a:prstGeom prst="rect">
            <a:avLst/>
          </a:prstGeom>
        </p:spPr>
      </p:pic>
      <p:pic>
        <p:nvPicPr>
          <p:cNvPr id="16" name="Picture 15" descr="A large tree in a field&#10;&#10;Description automatically generated">
            <a:extLst>
              <a:ext uri="{FF2B5EF4-FFF2-40B4-BE49-F238E27FC236}">
                <a16:creationId xmlns:a16="http://schemas.microsoft.com/office/drawing/2014/main" id="{3997B2DD-7A0A-4027-BD22-2AEED4759B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188" y="3476781"/>
            <a:ext cx="5877807" cy="3322965"/>
          </a:xfrm>
          <a:prstGeom prst="rect">
            <a:avLst/>
          </a:prstGeom>
        </p:spPr>
      </p:pic>
      <p:pic>
        <p:nvPicPr>
          <p:cNvPr id="17" name="Picture 16" descr="A sign hanging from a tree&#10;&#10;Description automatically generated">
            <a:extLst>
              <a:ext uri="{FF2B5EF4-FFF2-40B4-BE49-F238E27FC236}">
                <a16:creationId xmlns:a16="http://schemas.microsoft.com/office/drawing/2014/main" id="{C918B495-7184-4034-9658-1ED3E19E50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5972055" y="4247973"/>
            <a:ext cx="2720013" cy="2040011"/>
          </a:xfrm>
          <a:prstGeom prst="rect">
            <a:avLst/>
          </a:prstGeom>
        </p:spPr>
      </p:pic>
    </p:spTree>
    <p:extLst>
      <p:ext uri="{BB962C8B-B14F-4D97-AF65-F5344CB8AC3E}">
        <p14:creationId xmlns:p14="http://schemas.microsoft.com/office/powerpoint/2010/main" val="3802390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D69FEB-B746-4A54-8562-1F592CBC55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003" y="950129"/>
            <a:ext cx="4997654" cy="2829366"/>
          </a:xfrm>
          <a:prstGeom prst="rect">
            <a:avLst/>
          </a:prstGeom>
        </p:spPr>
      </p:pic>
      <p:pic>
        <p:nvPicPr>
          <p:cNvPr id="9" name="Picture 8">
            <a:extLst>
              <a:ext uri="{FF2B5EF4-FFF2-40B4-BE49-F238E27FC236}">
                <a16:creationId xmlns:a16="http://schemas.microsoft.com/office/drawing/2014/main" id="{C2686F9F-AEE9-47FD-9B02-2F6E018309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41580" y="3240533"/>
            <a:ext cx="5105297" cy="3513609"/>
          </a:xfrm>
          <a:prstGeom prst="rect">
            <a:avLst/>
          </a:prstGeom>
        </p:spPr>
      </p:pic>
      <p:sp>
        <p:nvSpPr>
          <p:cNvPr id="5" name="Title 4">
            <a:extLst>
              <a:ext uri="{FF2B5EF4-FFF2-40B4-BE49-F238E27FC236}">
                <a16:creationId xmlns:a16="http://schemas.microsoft.com/office/drawing/2014/main" id="{7A48BAE4-8EAF-4B1D-A3F3-013EEE5E7D81}"/>
              </a:ext>
            </a:extLst>
          </p:cNvPr>
          <p:cNvSpPr>
            <a:spLocks noGrp="1"/>
          </p:cNvSpPr>
          <p:nvPr>
            <p:ph type="title"/>
          </p:nvPr>
        </p:nvSpPr>
        <p:spPr>
          <a:xfrm>
            <a:off x="97123" y="56081"/>
            <a:ext cx="8599673" cy="749162"/>
          </a:xfrm>
        </p:spPr>
        <p:txBody>
          <a:bodyPr>
            <a:normAutofit/>
          </a:bodyPr>
          <a:lstStyle/>
          <a:p>
            <a:r>
              <a:rPr lang="en-US" sz="2800" dirty="0"/>
              <a:t>STEAM in the Park and Science Wednesdays</a:t>
            </a:r>
          </a:p>
        </p:txBody>
      </p:sp>
      <p:pic>
        <p:nvPicPr>
          <p:cNvPr id="4" name="Picture 3">
            <a:extLst>
              <a:ext uri="{FF2B5EF4-FFF2-40B4-BE49-F238E27FC236}">
                <a16:creationId xmlns:a16="http://schemas.microsoft.com/office/drawing/2014/main" id="{96C8F6B6-56D2-4A33-9AA1-5DC52FE959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23" y="3924382"/>
            <a:ext cx="3782803" cy="2145912"/>
          </a:xfrm>
          <a:prstGeom prst="rect">
            <a:avLst/>
          </a:prstGeom>
        </p:spPr>
      </p:pic>
    </p:spTree>
    <p:extLst>
      <p:ext uri="{BB962C8B-B14F-4D97-AF65-F5344CB8AC3E}">
        <p14:creationId xmlns:p14="http://schemas.microsoft.com/office/powerpoint/2010/main" val="1574796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63C7-F5C9-48C8-8AAE-CD4F1526B5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9910" y="817485"/>
            <a:ext cx="4944067" cy="2778388"/>
          </a:xfrm>
          <a:prstGeom prst="rect">
            <a:avLst/>
          </a:prstGeom>
        </p:spPr>
      </p:pic>
      <p:sp>
        <p:nvSpPr>
          <p:cNvPr id="5" name="Title 4">
            <a:extLst>
              <a:ext uri="{FF2B5EF4-FFF2-40B4-BE49-F238E27FC236}">
                <a16:creationId xmlns:a16="http://schemas.microsoft.com/office/drawing/2014/main" id="{7A48BAE4-8EAF-4B1D-A3F3-013EEE5E7D81}"/>
              </a:ext>
            </a:extLst>
          </p:cNvPr>
          <p:cNvSpPr>
            <a:spLocks noGrp="1"/>
          </p:cNvSpPr>
          <p:nvPr>
            <p:ph type="title"/>
          </p:nvPr>
        </p:nvSpPr>
        <p:spPr>
          <a:xfrm>
            <a:off x="97123" y="56081"/>
            <a:ext cx="8599673" cy="749162"/>
          </a:xfrm>
        </p:spPr>
        <p:txBody>
          <a:bodyPr>
            <a:normAutofit/>
          </a:bodyPr>
          <a:lstStyle/>
          <a:p>
            <a:r>
              <a:rPr lang="en-US" sz="2800" dirty="0"/>
              <a:t>STEAM in the Park and Science Wednesdays</a:t>
            </a:r>
          </a:p>
        </p:txBody>
      </p:sp>
      <p:pic>
        <p:nvPicPr>
          <p:cNvPr id="6" name="Picture 5" descr="A person sitting on a bench&#10;&#10;Description automatically generated">
            <a:extLst>
              <a:ext uri="{FF2B5EF4-FFF2-40B4-BE49-F238E27FC236}">
                <a16:creationId xmlns:a16="http://schemas.microsoft.com/office/drawing/2014/main" id="{C53C257C-8978-491F-A2CE-1D18E164F5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961" y="952351"/>
            <a:ext cx="3204308" cy="2939142"/>
          </a:xfrm>
          <a:prstGeom prst="rect">
            <a:avLst/>
          </a:prstGeom>
        </p:spPr>
      </p:pic>
      <p:pic>
        <p:nvPicPr>
          <p:cNvPr id="2" name="Picture 1">
            <a:extLst>
              <a:ext uri="{FF2B5EF4-FFF2-40B4-BE49-F238E27FC236}">
                <a16:creationId xmlns:a16="http://schemas.microsoft.com/office/drawing/2014/main" id="{24F30DD7-D772-49BF-ADDD-95A8CB5C57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46885" y="3429000"/>
            <a:ext cx="2922332" cy="3217843"/>
          </a:xfrm>
          <a:prstGeom prst="rect">
            <a:avLst/>
          </a:prstGeom>
          <a:ln>
            <a:solidFill>
              <a:schemeClr val="bg2">
                <a:lumMod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23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4">
            <a:extLst>
              <a:ext uri="{FF2B5EF4-FFF2-40B4-BE49-F238E27FC236}">
                <a16:creationId xmlns:a16="http://schemas.microsoft.com/office/drawing/2014/main" id="{1D2C9F05-6740-4288-A43A-B705FE16D392}"/>
              </a:ext>
            </a:extLst>
          </p:cNvPr>
          <p:cNvSpPr>
            <a:spLocks noGrp="1"/>
          </p:cNvSpPr>
          <p:nvPr>
            <p:ph type="title"/>
          </p:nvPr>
        </p:nvSpPr>
        <p:spPr>
          <a:xfrm>
            <a:off x="647271" y="1012004"/>
            <a:ext cx="2562119" cy="4795408"/>
          </a:xfrm>
        </p:spPr>
        <p:txBody>
          <a:bodyPr vert="horz" lIns="91440" tIns="45720" rIns="91440" bIns="45720" rtlCol="0">
            <a:normAutofit/>
          </a:bodyPr>
          <a:lstStyle/>
          <a:p>
            <a:r>
              <a:rPr lang="en-US">
                <a:solidFill>
                  <a:srgbClr val="FFFFFF"/>
                </a:solidFill>
              </a:rPr>
              <a:t>Walk Themes / Focus Areas </a:t>
            </a:r>
          </a:p>
        </p:txBody>
      </p:sp>
      <p:graphicFrame>
        <p:nvGraphicFramePr>
          <p:cNvPr id="17" name="Content Placeholder 2">
            <a:extLst>
              <a:ext uri="{FF2B5EF4-FFF2-40B4-BE49-F238E27FC236}">
                <a16:creationId xmlns:a16="http://schemas.microsoft.com/office/drawing/2014/main" id="{C068101C-D4E4-46E1-A253-1B16D917AAE9}"/>
              </a:ext>
            </a:extLst>
          </p:cNvPr>
          <p:cNvGraphicFramePr>
            <a:graphicFrameLocks noGrp="1"/>
          </p:cNvGraphicFramePr>
          <p:nvPr>
            <p:ph idx="1"/>
            <p:extLst>
              <p:ext uri="{D42A27DB-BD31-4B8C-83A1-F6EECF244321}">
                <p14:modId xmlns:p14="http://schemas.microsoft.com/office/powerpoint/2010/main" val="3805570330"/>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2059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8BAE4-8EAF-4B1D-A3F3-013EEE5E7D81}"/>
              </a:ext>
            </a:extLst>
          </p:cNvPr>
          <p:cNvSpPr>
            <a:spLocks noGrp="1"/>
          </p:cNvSpPr>
          <p:nvPr>
            <p:ph type="title"/>
          </p:nvPr>
        </p:nvSpPr>
        <p:spPr>
          <a:xfrm>
            <a:off x="137997" y="152725"/>
            <a:ext cx="4723895" cy="2567217"/>
          </a:xfrm>
        </p:spPr>
        <p:txBody>
          <a:bodyPr>
            <a:noAutofit/>
          </a:bodyPr>
          <a:lstStyle/>
          <a:p>
            <a:r>
              <a:rPr lang="en-US" sz="4000" i="1" dirty="0"/>
              <a:t>Science Wednesdays (Year-Round)</a:t>
            </a:r>
          </a:p>
        </p:txBody>
      </p:sp>
      <p:pic>
        <p:nvPicPr>
          <p:cNvPr id="7" name="Picture 6" descr="A person sitting at a table&#10;&#10;Description automatically generated">
            <a:extLst>
              <a:ext uri="{FF2B5EF4-FFF2-40B4-BE49-F238E27FC236}">
                <a16:creationId xmlns:a16="http://schemas.microsoft.com/office/drawing/2014/main" id="{6E4E225B-2821-4A98-9B8A-1391C84E2B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997" y="2719942"/>
            <a:ext cx="5442857" cy="4082143"/>
          </a:xfrm>
          <a:prstGeom prst="rect">
            <a:avLst/>
          </a:prstGeom>
        </p:spPr>
      </p:pic>
      <p:pic>
        <p:nvPicPr>
          <p:cNvPr id="16" name="Picture 15" descr="A picture containing outdoor, person, man, ramp&#10;&#10;Description automatically generated">
            <a:extLst>
              <a:ext uri="{FF2B5EF4-FFF2-40B4-BE49-F238E27FC236}">
                <a16:creationId xmlns:a16="http://schemas.microsoft.com/office/drawing/2014/main" id="{A9CD1953-48CF-46B2-8EDA-717AE20058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111138" y="188156"/>
            <a:ext cx="3563226" cy="3509476"/>
          </a:xfrm>
          <a:prstGeom prst="rect">
            <a:avLst/>
          </a:prstGeom>
        </p:spPr>
      </p:pic>
      <p:sp>
        <p:nvSpPr>
          <p:cNvPr id="21" name="Title 4">
            <a:extLst>
              <a:ext uri="{FF2B5EF4-FFF2-40B4-BE49-F238E27FC236}">
                <a16:creationId xmlns:a16="http://schemas.microsoft.com/office/drawing/2014/main" id="{F6E58486-6A73-490F-BA36-A6E17520F276}"/>
              </a:ext>
            </a:extLst>
          </p:cNvPr>
          <p:cNvSpPr txBox="1">
            <a:spLocks/>
          </p:cNvSpPr>
          <p:nvPr/>
        </p:nvSpPr>
        <p:spPr>
          <a:xfrm>
            <a:off x="5769429" y="3715951"/>
            <a:ext cx="3236574" cy="2567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t>Children’s Gardening (Summers)</a:t>
            </a:r>
          </a:p>
        </p:txBody>
      </p:sp>
    </p:spTree>
    <p:extLst>
      <p:ext uri="{BB962C8B-B14F-4D97-AF65-F5344CB8AC3E}">
        <p14:creationId xmlns:p14="http://schemas.microsoft.com/office/powerpoint/2010/main" val="1842702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8BAE4-8EAF-4B1D-A3F3-013EEE5E7D81}"/>
              </a:ext>
            </a:extLst>
          </p:cNvPr>
          <p:cNvSpPr>
            <a:spLocks noGrp="1"/>
          </p:cNvSpPr>
          <p:nvPr>
            <p:ph type="title"/>
          </p:nvPr>
        </p:nvSpPr>
        <p:spPr>
          <a:xfrm>
            <a:off x="112039" y="2408863"/>
            <a:ext cx="6898361" cy="2043196"/>
          </a:xfrm>
          <a:solidFill>
            <a:schemeClr val="accent6">
              <a:lumMod val="20000"/>
              <a:lumOff val="80000"/>
            </a:schemeClr>
          </a:solidFill>
        </p:spPr>
        <p:txBody>
          <a:bodyPr>
            <a:noAutofit/>
          </a:bodyPr>
          <a:lstStyle/>
          <a:p>
            <a:pPr algn="ctr"/>
            <a:r>
              <a:rPr lang="en-US" sz="2800" dirty="0"/>
              <a:t>Roxbury to Fenway</a:t>
            </a:r>
          </a:p>
        </p:txBody>
      </p:sp>
      <p:pic>
        <p:nvPicPr>
          <p:cNvPr id="11" name="Picture 10">
            <a:extLst>
              <a:ext uri="{FF2B5EF4-FFF2-40B4-BE49-F238E27FC236}">
                <a16:creationId xmlns:a16="http://schemas.microsoft.com/office/drawing/2014/main" id="{745EC9A1-4331-4A9F-9E4C-7EC1798EC0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1717" y="2405940"/>
            <a:ext cx="1910244" cy="2046119"/>
          </a:xfrm>
          <a:prstGeom prst="rect">
            <a:avLst/>
          </a:prstGeom>
        </p:spPr>
      </p:pic>
    </p:spTree>
    <p:extLst>
      <p:ext uri="{BB962C8B-B14F-4D97-AF65-F5344CB8AC3E}">
        <p14:creationId xmlns:p14="http://schemas.microsoft.com/office/powerpoint/2010/main" val="2973292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9CF901-57AE-49A2-B03E-8A7CFCA750D5}"/>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2577193" y="268968"/>
            <a:ext cx="6399650" cy="3581400"/>
          </a:xfrm>
          <a:prstGeom prst="rect">
            <a:avLst/>
          </a:prstGeom>
        </p:spPr>
      </p:pic>
      <p:sp>
        <p:nvSpPr>
          <p:cNvPr id="4" name="Title 4">
            <a:extLst>
              <a:ext uri="{FF2B5EF4-FFF2-40B4-BE49-F238E27FC236}">
                <a16:creationId xmlns:a16="http://schemas.microsoft.com/office/drawing/2014/main" id="{DAA4A7F0-F34A-42BB-B644-53E840280D31}"/>
              </a:ext>
            </a:extLst>
          </p:cNvPr>
          <p:cNvSpPr>
            <a:spLocks noGrp="1"/>
          </p:cNvSpPr>
          <p:nvPr>
            <p:ph type="title"/>
          </p:nvPr>
        </p:nvSpPr>
        <p:spPr>
          <a:xfrm>
            <a:off x="250371" y="4729841"/>
            <a:ext cx="8632017" cy="2157639"/>
          </a:xfrm>
        </p:spPr>
        <p:txBody>
          <a:bodyPr>
            <a:noAutofit/>
          </a:bodyPr>
          <a:lstStyle/>
          <a:p>
            <a:r>
              <a:rPr lang="en-US" sz="4000" i="1" dirty="0"/>
              <a:t>The Rafael Hernandez School </a:t>
            </a:r>
            <a:br>
              <a:rPr lang="en-US" sz="4000" i="1" dirty="0"/>
            </a:br>
            <a:r>
              <a:rPr lang="en-US" sz="2400" i="1" dirty="0"/>
              <a:t>is the home base for two </a:t>
            </a:r>
            <a:r>
              <a:rPr lang="en-US" sz="3200" i="1" dirty="0"/>
              <a:t>#</a:t>
            </a:r>
            <a:r>
              <a:rPr lang="en-US" sz="3200" i="1" dirty="0" err="1"/>
              <a:t>minigrant</a:t>
            </a:r>
            <a:r>
              <a:rPr lang="en-US" sz="3200" i="1" dirty="0"/>
              <a:t> </a:t>
            </a:r>
            <a:r>
              <a:rPr lang="en-US" sz="2400" i="1" dirty="0"/>
              <a:t>programs – the Boston Explorers summer program and the Friends of Hernandez After-School Program.</a:t>
            </a:r>
            <a:endParaRPr lang="en-US" sz="4000" i="1" dirty="0"/>
          </a:p>
        </p:txBody>
      </p:sp>
      <p:pic>
        <p:nvPicPr>
          <p:cNvPr id="3" name="Picture 2" descr="A person sitting at a table in front of a brick building&#10;&#10;Description automatically generated">
            <a:extLst>
              <a:ext uri="{FF2B5EF4-FFF2-40B4-BE49-F238E27FC236}">
                <a16:creationId xmlns:a16="http://schemas.microsoft.com/office/drawing/2014/main" id="{7670EEC5-6CD7-43FB-B27D-0B1E02F58A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0371" y="1415142"/>
            <a:ext cx="2705186" cy="3309257"/>
          </a:xfrm>
          <a:prstGeom prst="rect">
            <a:avLst/>
          </a:prstGeom>
        </p:spPr>
      </p:pic>
    </p:spTree>
    <p:extLst>
      <p:ext uri="{BB962C8B-B14F-4D97-AF65-F5344CB8AC3E}">
        <p14:creationId xmlns:p14="http://schemas.microsoft.com/office/powerpoint/2010/main" val="600278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918B-EE91-43DC-9B6C-10A11CC2A219}"/>
              </a:ext>
            </a:extLst>
          </p:cNvPr>
          <p:cNvSpPr>
            <a:spLocks noGrp="1"/>
          </p:cNvSpPr>
          <p:nvPr>
            <p:ph type="title"/>
          </p:nvPr>
        </p:nvSpPr>
        <p:spPr>
          <a:xfrm>
            <a:off x="0" y="23697"/>
            <a:ext cx="5863387" cy="1325563"/>
          </a:xfrm>
        </p:spPr>
        <p:txBody>
          <a:bodyPr/>
          <a:lstStyle/>
          <a:p>
            <a:r>
              <a:rPr lang="en-US" dirty="0"/>
              <a:t>Boston Explorers</a:t>
            </a:r>
            <a:br>
              <a:rPr lang="en-US" dirty="0"/>
            </a:br>
            <a:r>
              <a:rPr lang="en-US" dirty="0"/>
              <a:t>#</a:t>
            </a:r>
            <a:r>
              <a:rPr lang="en-US" dirty="0" err="1"/>
              <a:t>minigrant</a:t>
            </a:r>
            <a:endParaRPr lang="en-US" dirty="0"/>
          </a:p>
        </p:txBody>
      </p:sp>
      <p:pic>
        <p:nvPicPr>
          <p:cNvPr id="5" name="Picture 4" descr="A picture containing person, boy, table, young&#10;&#10;Description automatically generated">
            <a:extLst>
              <a:ext uri="{FF2B5EF4-FFF2-40B4-BE49-F238E27FC236}">
                <a16:creationId xmlns:a16="http://schemas.microsoft.com/office/drawing/2014/main" id="{26CD9788-17C2-4712-9EDF-4ACA0B22CC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4435" y="23697"/>
            <a:ext cx="2972861" cy="4459292"/>
          </a:xfrm>
          <a:prstGeom prst="rect">
            <a:avLst/>
          </a:prstGeom>
        </p:spPr>
      </p:pic>
      <p:pic>
        <p:nvPicPr>
          <p:cNvPr id="11" name="Picture 10" descr="A group of people walking down a street&#10;&#10;Description automatically generated">
            <a:extLst>
              <a:ext uri="{FF2B5EF4-FFF2-40B4-BE49-F238E27FC236}">
                <a16:creationId xmlns:a16="http://schemas.microsoft.com/office/drawing/2014/main" id="{5EFB3E39-688B-4211-B369-FB27E03E6C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048" y="1475015"/>
            <a:ext cx="5762339" cy="3840622"/>
          </a:xfrm>
          <a:prstGeom prst="rect">
            <a:avLst/>
          </a:prstGeom>
        </p:spPr>
      </p:pic>
      <p:pic>
        <p:nvPicPr>
          <p:cNvPr id="13" name="Picture 12" descr="A group of people standing in the grass&#10;&#10;Description automatically generated">
            <a:extLst>
              <a:ext uri="{FF2B5EF4-FFF2-40B4-BE49-F238E27FC236}">
                <a16:creationId xmlns:a16="http://schemas.microsoft.com/office/drawing/2014/main" id="{5B64E277-0FFB-4476-B42C-CFE572EA18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4435" y="4652965"/>
            <a:ext cx="2972861" cy="1981423"/>
          </a:xfrm>
          <a:prstGeom prst="rect">
            <a:avLst/>
          </a:prstGeom>
        </p:spPr>
      </p:pic>
    </p:spTree>
    <p:extLst>
      <p:ext uri="{BB962C8B-B14F-4D97-AF65-F5344CB8AC3E}">
        <p14:creationId xmlns:p14="http://schemas.microsoft.com/office/powerpoint/2010/main" val="3612264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74A50-9520-493D-908B-131E7BD08000}"/>
              </a:ext>
            </a:extLst>
          </p:cNvPr>
          <p:cNvSpPr>
            <a:spLocks noGrp="1"/>
          </p:cNvSpPr>
          <p:nvPr>
            <p:ph type="title"/>
          </p:nvPr>
        </p:nvSpPr>
        <p:spPr>
          <a:xfrm>
            <a:off x="166370" y="788422"/>
            <a:ext cx="4057650" cy="1325563"/>
          </a:xfrm>
        </p:spPr>
        <p:txBody>
          <a:bodyPr/>
          <a:lstStyle/>
          <a:p>
            <a:r>
              <a:rPr lang="en-US" dirty="0"/>
              <a:t>Roxbury Heritage Park</a:t>
            </a:r>
          </a:p>
        </p:txBody>
      </p:sp>
      <p:pic>
        <p:nvPicPr>
          <p:cNvPr id="5" name="Content Placeholder 4">
            <a:extLst>
              <a:ext uri="{FF2B5EF4-FFF2-40B4-BE49-F238E27FC236}">
                <a16:creationId xmlns:a16="http://schemas.microsoft.com/office/drawing/2014/main" id="{F7637C37-9A40-4024-BC4A-3C2039D57A3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21820" y="2149703"/>
            <a:ext cx="5309870" cy="2830286"/>
          </a:xfrm>
          <a:prstGeom prst="rect">
            <a:avLst/>
          </a:prstGeom>
        </p:spPr>
      </p:pic>
      <p:sp>
        <p:nvSpPr>
          <p:cNvPr id="6" name="Content Placeholder 3">
            <a:extLst>
              <a:ext uri="{FF2B5EF4-FFF2-40B4-BE49-F238E27FC236}">
                <a16:creationId xmlns:a16="http://schemas.microsoft.com/office/drawing/2014/main" id="{F59E6748-FE7F-4770-AC44-C6935A5DD2EE}"/>
              </a:ext>
            </a:extLst>
          </p:cNvPr>
          <p:cNvSpPr txBox="1">
            <a:spLocks/>
          </p:cNvSpPr>
          <p:nvPr/>
        </p:nvSpPr>
        <p:spPr>
          <a:xfrm>
            <a:off x="161291" y="5126377"/>
            <a:ext cx="6315710" cy="1694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2019, after a major renovation, DCR re-opened the Roxbury Heritage Park, a state park with natural tie-ins to the Southwest Corridor Park.</a:t>
            </a:r>
          </a:p>
        </p:txBody>
      </p:sp>
      <p:pic>
        <p:nvPicPr>
          <p:cNvPr id="8" name="Picture 7" descr="A house with a fence in front of a building&#10;&#10;Description automatically generated">
            <a:extLst>
              <a:ext uri="{FF2B5EF4-FFF2-40B4-BE49-F238E27FC236}">
                <a16:creationId xmlns:a16="http://schemas.microsoft.com/office/drawing/2014/main" id="{8FBA666E-9716-41FB-AD41-6DC54FD297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777536"/>
            <a:ext cx="4057650" cy="3038475"/>
          </a:xfrm>
          <a:prstGeom prst="rect">
            <a:avLst/>
          </a:prstGeom>
        </p:spPr>
      </p:pic>
      <p:pic>
        <p:nvPicPr>
          <p:cNvPr id="3" name="Picture 2" descr="A picture containing grass, outdoor, sitting, standing&#10;&#10;Description automatically generated">
            <a:extLst>
              <a:ext uri="{FF2B5EF4-FFF2-40B4-BE49-F238E27FC236}">
                <a16:creationId xmlns:a16="http://schemas.microsoft.com/office/drawing/2014/main" id="{8D37FC01-6991-4A7B-90F2-A0CE06DC7F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7246" y="3962399"/>
            <a:ext cx="2262404" cy="1617265"/>
          </a:xfrm>
          <a:prstGeom prst="rect">
            <a:avLst/>
          </a:prstGeom>
        </p:spPr>
      </p:pic>
    </p:spTree>
    <p:extLst>
      <p:ext uri="{BB962C8B-B14F-4D97-AF65-F5344CB8AC3E}">
        <p14:creationId xmlns:p14="http://schemas.microsoft.com/office/powerpoint/2010/main" val="3905093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park&#10;&#10;Description automatically generated">
            <a:extLst>
              <a:ext uri="{FF2B5EF4-FFF2-40B4-BE49-F238E27FC236}">
                <a16:creationId xmlns:a16="http://schemas.microsoft.com/office/drawing/2014/main" id="{C498C9CD-82C2-4EAF-B72F-7561757A56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41121" y="108856"/>
            <a:ext cx="6585857" cy="4936170"/>
          </a:xfrm>
          <a:prstGeom prst="rect">
            <a:avLst/>
          </a:prstGeom>
        </p:spPr>
      </p:pic>
      <p:sp>
        <p:nvSpPr>
          <p:cNvPr id="4" name="Content Placeholder 3">
            <a:extLst>
              <a:ext uri="{FF2B5EF4-FFF2-40B4-BE49-F238E27FC236}">
                <a16:creationId xmlns:a16="http://schemas.microsoft.com/office/drawing/2014/main" id="{00887A18-28A3-4664-AA60-48848644B298}"/>
              </a:ext>
            </a:extLst>
          </p:cNvPr>
          <p:cNvSpPr>
            <a:spLocks noGrp="1"/>
          </p:cNvSpPr>
          <p:nvPr>
            <p:ph sz="half" idx="1"/>
          </p:nvPr>
        </p:nvSpPr>
        <p:spPr>
          <a:xfrm>
            <a:off x="250371" y="5268686"/>
            <a:ext cx="8776607" cy="1480458"/>
          </a:xfrm>
        </p:spPr>
        <p:txBody>
          <a:bodyPr>
            <a:normAutofit fontScale="92500" lnSpcReduction="10000"/>
          </a:bodyPr>
          <a:lstStyle/>
          <a:p>
            <a:pPr marL="0" indent="0">
              <a:buNone/>
            </a:pPr>
            <a:r>
              <a:rPr lang="en-US" dirty="0"/>
              <a:t>The Agricultural Hall’s Urban Agriculture Fair was held at the Roxbury Heritage Park this summer.  We had a Southwest Corridor Park table at the event, sharing information about the park.</a:t>
            </a:r>
          </a:p>
        </p:txBody>
      </p:sp>
    </p:spTree>
    <p:extLst>
      <p:ext uri="{BB962C8B-B14F-4D97-AF65-F5344CB8AC3E}">
        <p14:creationId xmlns:p14="http://schemas.microsoft.com/office/powerpoint/2010/main" val="1046773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9A7D8E-4655-474A-B452-97DF1D669671}"/>
              </a:ext>
            </a:extLst>
          </p:cNvPr>
          <p:cNvSpPr txBox="1"/>
          <p:nvPr/>
        </p:nvSpPr>
        <p:spPr>
          <a:xfrm>
            <a:off x="177949" y="5531973"/>
            <a:ext cx="5194151" cy="584775"/>
          </a:xfrm>
          <a:prstGeom prst="rect">
            <a:avLst/>
          </a:prstGeom>
          <a:noFill/>
        </p:spPr>
        <p:txBody>
          <a:bodyPr wrap="square" rtlCol="0">
            <a:spAutoFit/>
          </a:bodyPr>
          <a:lstStyle/>
          <a:p>
            <a:r>
              <a:rPr lang="en-US" sz="1600" dirty="0"/>
              <a:t>Our connection with Northeastern University’s Community Advisory Board is an important part of our networking.</a:t>
            </a:r>
          </a:p>
        </p:txBody>
      </p:sp>
      <p:pic>
        <p:nvPicPr>
          <p:cNvPr id="12" name="Picture 11" descr="A large brick building with grass and trees&#10;&#10;Description automatically generated">
            <a:extLst>
              <a:ext uri="{FF2B5EF4-FFF2-40B4-BE49-F238E27FC236}">
                <a16:creationId xmlns:a16="http://schemas.microsoft.com/office/drawing/2014/main" id="{F90C1B6F-D8FA-422F-9085-ACFD2CE4E6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949" y="1464063"/>
            <a:ext cx="5194151" cy="3895613"/>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FEF877A9-436E-4249-83EB-EA58BA7841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44459" y="1176160"/>
            <a:ext cx="3421592" cy="4648200"/>
          </a:xfrm>
          <a:prstGeom prst="rect">
            <a:avLst/>
          </a:prstGeom>
        </p:spPr>
      </p:pic>
      <p:sp>
        <p:nvSpPr>
          <p:cNvPr id="16" name="Title 4">
            <a:extLst>
              <a:ext uri="{FF2B5EF4-FFF2-40B4-BE49-F238E27FC236}">
                <a16:creationId xmlns:a16="http://schemas.microsoft.com/office/drawing/2014/main" id="{E289A971-4A95-44C8-AAC1-43CFEB11C7A3}"/>
              </a:ext>
            </a:extLst>
          </p:cNvPr>
          <p:cNvSpPr txBox="1">
            <a:spLocks/>
          </p:cNvSpPr>
          <p:nvPr/>
        </p:nvSpPr>
        <p:spPr>
          <a:xfrm>
            <a:off x="264400" y="206178"/>
            <a:ext cx="5994885" cy="7491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Ruggles / NEU / Carter</a:t>
            </a:r>
          </a:p>
        </p:txBody>
      </p:sp>
    </p:spTree>
    <p:extLst>
      <p:ext uri="{BB962C8B-B14F-4D97-AF65-F5344CB8AC3E}">
        <p14:creationId xmlns:p14="http://schemas.microsoft.com/office/powerpoint/2010/main" val="3219322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8BAE4-8EAF-4B1D-A3F3-013EEE5E7D81}"/>
              </a:ext>
            </a:extLst>
          </p:cNvPr>
          <p:cNvSpPr>
            <a:spLocks noGrp="1"/>
          </p:cNvSpPr>
          <p:nvPr>
            <p:ph type="title"/>
          </p:nvPr>
        </p:nvSpPr>
        <p:spPr>
          <a:xfrm>
            <a:off x="112039" y="2408863"/>
            <a:ext cx="6898361" cy="2043196"/>
          </a:xfrm>
          <a:solidFill>
            <a:schemeClr val="accent6">
              <a:lumMod val="20000"/>
              <a:lumOff val="80000"/>
            </a:schemeClr>
          </a:solidFill>
        </p:spPr>
        <p:txBody>
          <a:bodyPr>
            <a:noAutofit/>
          </a:bodyPr>
          <a:lstStyle/>
          <a:p>
            <a:pPr algn="ctr"/>
            <a:r>
              <a:rPr lang="en-US" sz="2800" dirty="0"/>
              <a:t>South End and Back Bay</a:t>
            </a:r>
          </a:p>
        </p:txBody>
      </p:sp>
      <p:pic>
        <p:nvPicPr>
          <p:cNvPr id="11" name="Picture 10">
            <a:extLst>
              <a:ext uri="{FF2B5EF4-FFF2-40B4-BE49-F238E27FC236}">
                <a16:creationId xmlns:a16="http://schemas.microsoft.com/office/drawing/2014/main" id="{745EC9A1-4331-4A9F-9E4C-7EC1798EC0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1717" y="2405940"/>
            <a:ext cx="1910244" cy="2046119"/>
          </a:xfrm>
          <a:prstGeom prst="rect">
            <a:avLst/>
          </a:prstGeom>
        </p:spPr>
      </p:pic>
    </p:spTree>
    <p:extLst>
      <p:ext uri="{BB962C8B-B14F-4D97-AF65-F5344CB8AC3E}">
        <p14:creationId xmlns:p14="http://schemas.microsoft.com/office/powerpoint/2010/main" val="3435326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B0078CA-365A-42F0-A914-4E3983E0A67A}"/>
              </a:ext>
            </a:extLst>
          </p:cNvPr>
          <p:cNvSpPr>
            <a:spLocks noGrp="1"/>
          </p:cNvSpPr>
          <p:nvPr>
            <p:ph type="title"/>
          </p:nvPr>
        </p:nvSpPr>
        <p:spPr>
          <a:xfrm>
            <a:off x="174833" y="177595"/>
            <a:ext cx="6930583" cy="749162"/>
          </a:xfrm>
        </p:spPr>
        <p:txBody>
          <a:bodyPr>
            <a:normAutofit/>
          </a:bodyPr>
          <a:lstStyle/>
          <a:p>
            <a:r>
              <a:rPr lang="en-US" sz="2400" dirty="0"/>
              <a:t>Mass. Ave. to Back Bay</a:t>
            </a:r>
          </a:p>
        </p:txBody>
      </p:sp>
      <p:pic>
        <p:nvPicPr>
          <p:cNvPr id="2" name="Picture 1">
            <a:extLst>
              <a:ext uri="{FF2B5EF4-FFF2-40B4-BE49-F238E27FC236}">
                <a16:creationId xmlns:a16="http://schemas.microsoft.com/office/drawing/2014/main" id="{0C1F9916-352A-4EC2-B15E-104587ABA4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3008" y="1073927"/>
            <a:ext cx="4021776" cy="3843338"/>
          </a:xfrm>
          <a:prstGeom prst="rect">
            <a:avLst/>
          </a:prstGeom>
        </p:spPr>
      </p:pic>
      <p:pic>
        <p:nvPicPr>
          <p:cNvPr id="5" name="Picture 4" descr="A brick building&#10;&#10;Description automatically generated">
            <a:extLst>
              <a:ext uri="{FF2B5EF4-FFF2-40B4-BE49-F238E27FC236}">
                <a16:creationId xmlns:a16="http://schemas.microsoft.com/office/drawing/2014/main" id="{BFD51880-335A-4D59-A2DB-DD880BFE9E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2052" y="1073927"/>
            <a:ext cx="3762689" cy="5365888"/>
          </a:xfrm>
          <a:prstGeom prst="rect">
            <a:avLst/>
          </a:prstGeom>
        </p:spPr>
      </p:pic>
    </p:spTree>
    <p:extLst>
      <p:ext uri="{BB962C8B-B14F-4D97-AF65-F5344CB8AC3E}">
        <p14:creationId xmlns:p14="http://schemas.microsoft.com/office/powerpoint/2010/main" val="1294767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AF0C60-6F94-4F55-9976-FA3556DB61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4400" y="955340"/>
            <a:ext cx="1951753" cy="2155372"/>
          </a:xfrm>
          <a:prstGeom prst="rect">
            <a:avLst/>
          </a:prstGeom>
        </p:spPr>
      </p:pic>
      <p:sp>
        <p:nvSpPr>
          <p:cNvPr id="5" name="Title 4">
            <a:extLst>
              <a:ext uri="{FF2B5EF4-FFF2-40B4-BE49-F238E27FC236}">
                <a16:creationId xmlns:a16="http://schemas.microsoft.com/office/drawing/2014/main" id="{D4F881E9-AF25-49DA-A186-8142279EF4C2}"/>
              </a:ext>
            </a:extLst>
          </p:cNvPr>
          <p:cNvSpPr>
            <a:spLocks noGrp="1"/>
          </p:cNvSpPr>
          <p:nvPr>
            <p:ph type="title"/>
          </p:nvPr>
        </p:nvSpPr>
        <p:spPr>
          <a:xfrm>
            <a:off x="264400" y="206178"/>
            <a:ext cx="5994885" cy="749162"/>
          </a:xfrm>
        </p:spPr>
        <p:txBody>
          <a:bodyPr>
            <a:noAutofit/>
          </a:bodyPr>
          <a:lstStyle/>
          <a:p>
            <a:r>
              <a:rPr lang="en-US" sz="4000" dirty="0"/>
              <a:t>Northampton Green</a:t>
            </a:r>
          </a:p>
        </p:txBody>
      </p:sp>
      <p:pic>
        <p:nvPicPr>
          <p:cNvPr id="2" name="Picture 1">
            <a:extLst>
              <a:ext uri="{FF2B5EF4-FFF2-40B4-BE49-F238E27FC236}">
                <a16:creationId xmlns:a16="http://schemas.microsoft.com/office/drawing/2014/main" id="{AB1E452F-0BDE-429C-9223-E4164BE34B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14256" y="4169229"/>
            <a:ext cx="3591621" cy="2575713"/>
          </a:xfrm>
          <a:prstGeom prst="rect">
            <a:avLst/>
          </a:prstGeom>
          <a:ln>
            <a:solidFill>
              <a:schemeClr val="bg1">
                <a:lumMod val="65000"/>
              </a:schemeClr>
            </a:solidFill>
          </a:ln>
        </p:spPr>
      </p:pic>
      <p:pic>
        <p:nvPicPr>
          <p:cNvPr id="10" name="Picture 9" descr="A picture containing building, outdoor, side, brick&#10;&#10;Description automatically generated">
            <a:extLst>
              <a:ext uri="{FF2B5EF4-FFF2-40B4-BE49-F238E27FC236}">
                <a16:creationId xmlns:a16="http://schemas.microsoft.com/office/drawing/2014/main" id="{E44BB1B9-D4FF-42EF-9476-0D9E0A3A24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402120" y="1263241"/>
            <a:ext cx="2946963" cy="2210222"/>
          </a:xfrm>
          <a:prstGeom prst="rect">
            <a:avLst/>
          </a:prstGeom>
        </p:spPr>
      </p:pic>
      <p:pic>
        <p:nvPicPr>
          <p:cNvPr id="13" name="Picture 12" descr="A tree in a grassy field&#10;&#10;Description automatically generated">
            <a:extLst>
              <a:ext uri="{FF2B5EF4-FFF2-40B4-BE49-F238E27FC236}">
                <a16:creationId xmlns:a16="http://schemas.microsoft.com/office/drawing/2014/main" id="{691D0DA4-3B63-423D-AD0A-48EB257444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79914" y="894870"/>
            <a:ext cx="3984171" cy="2988128"/>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A652B449-DF48-4D52-AB18-7F9124F7036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4945" y="3676486"/>
            <a:ext cx="4426177" cy="3181514"/>
          </a:xfrm>
          <a:prstGeom prst="rect">
            <a:avLst/>
          </a:prstGeom>
        </p:spPr>
      </p:pic>
    </p:spTree>
    <p:extLst>
      <p:ext uri="{BB962C8B-B14F-4D97-AF65-F5344CB8AC3E}">
        <p14:creationId xmlns:p14="http://schemas.microsoft.com/office/powerpoint/2010/main" val="2593110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8BAE4-8EAF-4B1D-A3F3-013EEE5E7D81}"/>
              </a:ext>
            </a:extLst>
          </p:cNvPr>
          <p:cNvSpPr>
            <a:spLocks noGrp="1"/>
          </p:cNvSpPr>
          <p:nvPr>
            <p:ph type="title"/>
          </p:nvPr>
        </p:nvSpPr>
        <p:spPr>
          <a:xfrm>
            <a:off x="112039" y="2408863"/>
            <a:ext cx="6898361" cy="2043196"/>
          </a:xfrm>
          <a:solidFill>
            <a:schemeClr val="accent6">
              <a:lumMod val="20000"/>
              <a:lumOff val="80000"/>
            </a:schemeClr>
          </a:solidFill>
        </p:spPr>
        <p:txBody>
          <a:bodyPr>
            <a:noAutofit/>
          </a:bodyPr>
          <a:lstStyle/>
          <a:p>
            <a:pPr algn="ctr"/>
            <a:r>
              <a:rPr lang="en-US" sz="2800" dirty="0"/>
              <a:t>Jamaica Plain</a:t>
            </a:r>
          </a:p>
        </p:txBody>
      </p:sp>
      <p:pic>
        <p:nvPicPr>
          <p:cNvPr id="11" name="Picture 10">
            <a:extLst>
              <a:ext uri="{FF2B5EF4-FFF2-40B4-BE49-F238E27FC236}">
                <a16:creationId xmlns:a16="http://schemas.microsoft.com/office/drawing/2014/main" id="{745EC9A1-4331-4A9F-9E4C-7EC1798EC0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1717" y="2405940"/>
            <a:ext cx="1910244" cy="2046119"/>
          </a:xfrm>
          <a:prstGeom prst="rect">
            <a:avLst/>
          </a:prstGeom>
        </p:spPr>
      </p:pic>
    </p:spTree>
    <p:extLst>
      <p:ext uri="{BB962C8B-B14F-4D97-AF65-F5344CB8AC3E}">
        <p14:creationId xmlns:p14="http://schemas.microsoft.com/office/powerpoint/2010/main" val="2501223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B0078CA-365A-42F0-A914-4E3983E0A67A}"/>
              </a:ext>
            </a:extLst>
          </p:cNvPr>
          <p:cNvSpPr>
            <a:spLocks noGrp="1"/>
          </p:cNvSpPr>
          <p:nvPr>
            <p:ph type="title"/>
          </p:nvPr>
        </p:nvSpPr>
        <p:spPr>
          <a:xfrm>
            <a:off x="155544" y="177015"/>
            <a:ext cx="5472370" cy="749162"/>
          </a:xfrm>
        </p:spPr>
        <p:txBody>
          <a:bodyPr>
            <a:noAutofit/>
          </a:bodyPr>
          <a:lstStyle/>
          <a:p>
            <a:r>
              <a:rPr lang="en-US" sz="4000" dirty="0"/>
              <a:t>Mass. Ave. to Back Bay</a:t>
            </a:r>
          </a:p>
        </p:txBody>
      </p:sp>
      <p:pic>
        <p:nvPicPr>
          <p:cNvPr id="10" name="Picture 9" descr="A picture containing tree, outdoor, skating, building&#10;&#10;Description automatically generated">
            <a:extLst>
              <a:ext uri="{FF2B5EF4-FFF2-40B4-BE49-F238E27FC236}">
                <a16:creationId xmlns:a16="http://schemas.microsoft.com/office/drawing/2014/main" id="{8588C920-CD64-485D-B7F1-630EEE4927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451640" y="1358139"/>
            <a:ext cx="2719719" cy="2039791"/>
          </a:xfrm>
          <a:prstGeom prst="rect">
            <a:avLst/>
          </a:prstGeom>
        </p:spPr>
      </p:pic>
      <p:pic>
        <p:nvPicPr>
          <p:cNvPr id="11" name="Picture 10" descr="A picture containing person, outdoor, tree, ground&#10;&#10;Description automatically generated">
            <a:extLst>
              <a:ext uri="{FF2B5EF4-FFF2-40B4-BE49-F238E27FC236}">
                <a16:creationId xmlns:a16="http://schemas.microsoft.com/office/drawing/2014/main" id="{DAFAA656-F3AA-4AB6-880D-6204E13774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687" y="1263647"/>
            <a:ext cx="3206216" cy="2404663"/>
          </a:xfrm>
          <a:prstGeom prst="rect">
            <a:avLst/>
          </a:prstGeom>
          <a:ln>
            <a:solidFill>
              <a:schemeClr val="bg1"/>
            </a:solidFill>
          </a:ln>
        </p:spPr>
      </p:pic>
      <p:pic>
        <p:nvPicPr>
          <p:cNvPr id="13" name="Picture 12" descr="A group of people walking in the grass&#10;&#10;Description automatically generated">
            <a:extLst>
              <a:ext uri="{FF2B5EF4-FFF2-40B4-BE49-F238E27FC236}">
                <a16:creationId xmlns:a16="http://schemas.microsoft.com/office/drawing/2014/main" id="{A184D098-B753-462D-9B38-62AD16F396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05097" y="340645"/>
            <a:ext cx="2996054" cy="3410953"/>
          </a:xfrm>
          <a:prstGeom prst="rect">
            <a:avLst/>
          </a:prstGeom>
        </p:spPr>
      </p:pic>
      <p:pic>
        <p:nvPicPr>
          <p:cNvPr id="19" name="Picture 18" descr="A group of people standing next to a tree&#10;&#10;Description automatically generated">
            <a:extLst>
              <a:ext uri="{FF2B5EF4-FFF2-40B4-BE49-F238E27FC236}">
                <a16:creationId xmlns:a16="http://schemas.microsoft.com/office/drawing/2014/main" id="{573A7863-8E7A-48E5-B9F9-6511F916568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6173" y="3916131"/>
            <a:ext cx="8745607" cy="2601224"/>
          </a:xfrm>
          <a:prstGeom prst="rect">
            <a:avLst/>
          </a:prstGeom>
        </p:spPr>
      </p:pic>
    </p:spTree>
    <p:extLst>
      <p:ext uri="{BB962C8B-B14F-4D97-AF65-F5344CB8AC3E}">
        <p14:creationId xmlns:p14="http://schemas.microsoft.com/office/powerpoint/2010/main" val="4144536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B0078CA-365A-42F0-A914-4E3983E0A67A}"/>
              </a:ext>
            </a:extLst>
          </p:cNvPr>
          <p:cNvSpPr>
            <a:spLocks noGrp="1"/>
          </p:cNvSpPr>
          <p:nvPr>
            <p:ph type="title"/>
          </p:nvPr>
        </p:nvSpPr>
        <p:spPr>
          <a:xfrm>
            <a:off x="6255133" y="252120"/>
            <a:ext cx="2671641" cy="1731492"/>
          </a:xfrm>
        </p:spPr>
        <p:txBody>
          <a:bodyPr>
            <a:noAutofit/>
          </a:bodyPr>
          <a:lstStyle/>
          <a:p>
            <a:r>
              <a:rPr lang="en-US" sz="4000" dirty="0"/>
              <a:t>Mass. Ave. to Back Bay</a:t>
            </a:r>
          </a:p>
        </p:txBody>
      </p:sp>
      <p:pic>
        <p:nvPicPr>
          <p:cNvPr id="3" name="Picture 2" descr="A close up of a tree&#10;&#10;Description automatically generated">
            <a:extLst>
              <a:ext uri="{FF2B5EF4-FFF2-40B4-BE49-F238E27FC236}">
                <a16:creationId xmlns:a16="http://schemas.microsoft.com/office/drawing/2014/main" id="{272463E3-E9A8-47B7-8DBD-0C9E426505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31343" y="1894923"/>
            <a:ext cx="4490988" cy="3368241"/>
          </a:xfrm>
          <a:prstGeom prst="rect">
            <a:avLst/>
          </a:prstGeom>
        </p:spPr>
      </p:pic>
      <p:pic>
        <p:nvPicPr>
          <p:cNvPr id="6" name="Picture 5" descr="A large brick building with a purple flower&#10;&#10;Description automatically generated">
            <a:extLst>
              <a:ext uri="{FF2B5EF4-FFF2-40B4-BE49-F238E27FC236}">
                <a16:creationId xmlns:a16="http://schemas.microsoft.com/office/drawing/2014/main" id="{A475AAE8-B693-4601-9219-C0D0960791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6262" y="2933854"/>
            <a:ext cx="5032195" cy="3774146"/>
          </a:xfrm>
          <a:prstGeom prst="rect">
            <a:avLst/>
          </a:prstGeom>
        </p:spPr>
      </p:pic>
      <p:pic>
        <p:nvPicPr>
          <p:cNvPr id="9" name="Picture 8" descr="A close up of a tree&#10;&#10;Description automatically generated">
            <a:extLst>
              <a:ext uri="{FF2B5EF4-FFF2-40B4-BE49-F238E27FC236}">
                <a16:creationId xmlns:a16="http://schemas.microsoft.com/office/drawing/2014/main" id="{E2DC3F26-FC31-4E49-887F-AA4B0BF757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632779" y="500496"/>
            <a:ext cx="2587847" cy="1940885"/>
          </a:xfrm>
          <a:prstGeom prst="rect">
            <a:avLst/>
          </a:prstGeom>
        </p:spPr>
      </p:pic>
    </p:spTree>
    <p:extLst>
      <p:ext uri="{BB962C8B-B14F-4D97-AF65-F5344CB8AC3E}">
        <p14:creationId xmlns:p14="http://schemas.microsoft.com/office/powerpoint/2010/main" val="3850350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918B-EE91-43DC-9B6C-10A11CC2A219}"/>
              </a:ext>
            </a:extLst>
          </p:cNvPr>
          <p:cNvSpPr>
            <a:spLocks noGrp="1"/>
          </p:cNvSpPr>
          <p:nvPr>
            <p:ph type="title"/>
          </p:nvPr>
        </p:nvSpPr>
        <p:spPr>
          <a:xfrm>
            <a:off x="508906" y="71211"/>
            <a:ext cx="7886700" cy="1325563"/>
          </a:xfrm>
        </p:spPr>
        <p:txBody>
          <a:bodyPr/>
          <a:lstStyle/>
          <a:p>
            <a:r>
              <a:rPr lang="en-US" dirty="0"/>
              <a:t>United South End Settlements</a:t>
            </a:r>
            <a:br>
              <a:rPr lang="en-US" dirty="0"/>
            </a:br>
            <a:r>
              <a:rPr lang="en-US" dirty="0"/>
              <a:t>#</a:t>
            </a:r>
            <a:r>
              <a:rPr lang="en-US" dirty="0" err="1"/>
              <a:t>minigrant</a:t>
            </a:r>
            <a:endParaRPr lang="en-US" dirty="0"/>
          </a:p>
        </p:txBody>
      </p:sp>
      <p:pic>
        <p:nvPicPr>
          <p:cNvPr id="4" name="Picture 3">
            <a:extLst>
              <a:ext uri="{FF2B5EF4-FFF2-40B4-BE49-F238E27FC236}">
                <a16:creationId xmlns:a16="http://schemas.microsoft.com/office/drawing/2014/main" id="{BD8ED27F-0534-41E2-9960-2C524A5176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576" y="1396774"/>
            <a:ext cx="8284030" cy="4332514"/>
          </a:xfrm>
          <a:prstGeom prst="rect">
            <a:avLst/>
          </a:prstGeom>
        </p:spPr>
      </p:pic>
      <p:sp>
        <p:nvSpPr>
          <p:cNvPr id="6" name="Oval 5">
            <a:extLst>
              <a:ext uri="{FF2B5EF4-FFF2-40B4-BE49-F238E27FC236}">
                <a16:creationId xmlns:a16="http://schemas.microsoft.com/office/drawing/2014/main" id="{E2BBEE20-6DE5-4560-AB50-4280EEEB6103}"/>
              </a:ext>
            </a:extLst>
          </p:cNvPr>
          <p:cNvSpPr/>
          <p:nvPr/>
        </p:nvSpPr>
        <p:spPr>
          <a:xfrm>
            <a:off x="6172200" y="4038600"/>
            <a:ext cx="2971800" cy="2819400"/>
          </a:xfrm>
          <a:prstGeom prst="ellipse">
            <a:avLst/>
          </a:prstGeom>
          <a:blipFill>
            <a:blip r:embed="rId4">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864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918B-EE91-43DC-9B6C-10A11CC2A219}"/>
              </a:ext>
            </a:extLst>
          </p:cNvPr>
          <p:cNvSpPr>
            <a:spLocks noGrp="1"/>
          </p:cNvSpPr>
          <p:nvPr>
            <p:ph type="title"/>
          </p:nvPr>
        </p:nvSpPr>
        <p:spPr>
          <a:xfrm>
            <a:off x="228600" y="71211"/>
            <a:ext cx="8803824" cy="1325563"/>
          </a:xfrm>
        </p:spPr>
        <p:txBody>
          <a:bodyPr>
            <a:normAutofit/>
          </a:bodyPr>
          <a:lstStyle/>
          <a:p>
            <a:r>
              <a:rPr lang="en-US" sz="4000" dirty="0" err="1"/>
              <a:t>Inquilinos</a:t>
            </a:r>
            <a:r>
              <a:rPr lang="en-US" sz="4000" dirty="0"/>
              <a:t> Boricuas </a:t>
            </a:r>
            <a:r>
              <a:rPr lang="en-US" sz="4000" dirty="0" err="1"/>
              <a:t>en</a:t>
            </a:r>
            <a:r>
              <a:rPr lang="en-US" sz="4000" dirty="0"/>
              <a:t> </a:t>
            </a:r>
            <a:r>
              <a:rPr lang="en-US" sz="4000" dirty="0" err="1"/>
              <a:t>Acción</a:t>
            </a:r>
            <a:br>
              <a:rPr lang="en-US" sz="4000" dirty="0"/>
            </a:br>
            <a:r>
              <a:rPr lang="en-US" sz="4000" dirty="0"/>
              <a:t>#</a:t>
            </a:r>
            <a:r>
              <a:rPr lang="en-US" sz="4000" dirty="0" err="1"/>
              <a:t>minigrant</a:t>
            </a:r>
            <a:endParaRPr lang="en-US" sz="4000" dirty="0"/>
          </a:p>
        </p:txBody>
      </p:sp>
      <p:pic>
        <p:nvPicPr>
          <p:cNvPr id="5" name="Picture 4" descr="A picture containing building, fence, outdoor, brick&#10;&#10;Description automatically generated">
            <a:extLst>
              <a:ext uri="{FF2B5EF4-FFF2-40B4-BE49-F238E27FC236}">
                <a16:creationId xmlns:a16="http://schemas.microsoft.com/office/drawing/2014/main" id="{F92D3BB3-C28B-45B4-B1B5-78C51B7D94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447800" y="1771651"/>
            <a:ext cx="5693228" cy="4269921"/>
          </a:xfrm>
          <a:prstGeom prst="rect">
            <a:avLst/>
          </a:prstGeom>
        </p:spPr>
      </p:pic>
    </p:spTree>
    <p:extLst>
      <p:ext uri="{BB962C8B-B14F-4D97-AF65-F5344CB8AC3E}">
        <p14:creationId xmlns:p14="http://schemas.microsoft.com/office/powerpoint/2010/main" val="2576210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garden&#10;&#10;Description automatically generated">
            <a:extLst>
              <a:ext uri="{FF2B5EF4-FFF2-40B4-BE49-F238E27FC236}">
                <a16:creationId xmlns:a16="http://schemas.microsoft.com/office/drawing/2014/main" id="{180812BC-C763-44D7-9D00-2FA763E324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346" y="1371308"/>
            <a:ext cx="3188610" cy="4614729"/>
          </a:xfrm>
          <a:prstGeom prst="rect">
            <a:avLst/>
          </a:prstGeom>
        </p:spPr>
      </p:pic>
      <p:pic>
        <p:nvPicPr>
          <p:cNvPr id="9" name="Picture 8" descr="Colorful graffiti on the side of a building&#10;&#10;Description automatically generated">
            <a:extLst>
              <a:ext uri="{FF2B5EF4-FFF2-40B4-BE49-F238E27FC236}">
                <a16:creationId xmlns:a16="http://schemas.microsoft.com/office/drawing/2014/main" id="{7BF049E4-0D75-4AD6-8098-E38C0B68B0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3999" y="134730"/>
            <a:ext cx="5158425" cy="4262400"/>
          </a:xfrm>
          <a:prstGeom prst="rect">
            <a:avLst/>
          </a:prstGeom>
        </p:spPr>
      </p:pic>
      <p:pic>
        <p:nvPicPr>
          <p:cNvPr id="4" name="Picture 3" descr="A picture containing outdoor, yellow, sitting, sidewalk&#10;&#10;Description automatically generated">
            <a:extLst>
              <a:ext uri="{FF2B5EF4-FFF2-40B4-BE49-F238E27FC236}">
                <a16:creationId xmlns:a16="http://schemas.microsoft.com/office/drawing/2014/main" id="{44C31722-BF20-42DA-9F1E-ED9AEF6C88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74637" y="3135086"/>
            <a:ext cx="2930636" cy="3907515"/>
          </a:xfrm>
          <a:prstGeom prst="rect">
            <a:avLst/>
          </a:prstGeom>
          <a:ln w="38100">
            <a:solidFill>
              <a:schemeClr val="bg1"/>
            </a:solidFill>
          </a:ln>
        </p:spPr>
      </p:pic>
    </p:spTree>
    <p:extLst>
      <p:ext uri="{BB962C8B-B14F-4D97-AF65-F5344CB8AC3E}">
        <p14:creationId xmlns:p14="http://schemas.microsoft.com/office/powerpoint/2010/main" val="707600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standing on the side of a road&#10;&#10;Description automatically generated">
            <a:extLst>
              <a:ext uri="{FF2B5EF4-FFF2-40B4-BE49-F238E27FC236}">
                <a16:creationId xmlns:a16="http://schemas.microsoft.com/office/drawing/2014/main" id="{093701BC-27C1-41FC-9ABF-32E8423776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1996" y="1617856"/>
            <a:ext cx="4123823" cy="4899860"/>
          </a:xfrm>
          <a:prstGeom prst="rect">
            <a:avLst/>
          </a:prstGeom>
        </p:spPr>
      </p:pic>
      <p:pic>
        <p:nvPicPr>
          <p:cNvPr id="3" name="Picture 2" descr="A close up of a flower&#10;&#10;Description automatically generated">
            <a:extLst>
              <a:ext uri="{FF2B5EF4-FFF2-40B4-BE49-F238E27FC236}">
                <a16:creationId xmlns:a16="http://schemas.microsoft.com/office/drawing/2014/main" id="{5BB35887-5F35-4F4E-B4AB-D521118DD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1617856"/>
            <a:ext cx="2486388" cy="2486388"/>
          </a:xfrm>
          <a:prstGeom prst="rect">
            <a:avLst/>
          </a:prstGeom>
        </p:spPr>
      </p:pic>
      <p:pic>
        <p:nvPicPr>
          <p:cNvPr id="6" name="Picture 5">
            <a:extLst>
              <a:ext uri="{FF2B5EF4-FFF2-40B4-BE49-F238E27FC236}">
                <a16:creationId xmlns:a16="http://schemas.microsoft.com/office/drawing/2014/main" id="{A1DD2D0A-6670-4748-BB87-2612D0A2F01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69446" y="4229835"/>
            <a:ext cx="2891148" cy="2486388"/>
          </a:xfrm>
          <a:prstGeom prst="rect">
            <a:avLst/>
          </a:prstGeom>
        </p:spPr>
      </p:pic>
      <p:sp>
        <p:nvSpPr>
          <p:cNvPr id="2" name="Title 1">
            <a:extLst>
              <a:ext uri="{FF2B5EF4-FFF2-40B4-BE49-F238E27FC236}">
                <a16:creationId xmlns:a16="http://schemas.microsoft.com/office/drawing/2014/main" id="{D69B5AC2-8E3A-43DA-AEF5-A1880CCFF4FE}"/>
              </a:ext>
            </a:extLst>
          </p:cNvPr>
          <p:cNvSpPr>
            <a:spLocks noGrp="1"/>
          </p:cNvSpPr>
          <p:nvPr>
            <p:ph type="title"/>
          </p:nvPr>
        </p:nvSpPr>
        <p:spPr>
          <a:xfrm>
            <a:off x="171827" y="141777"/>
            <a:ext cx="7886700" cy="1325563"/>
          </a:xfrm>
        </p:spPr>
        <p:txBody>
          <a:bodyPr>
            <a:normAutofit/>
          </a:bodyPr>
          <a:lstStyle/>
          <a:p>
            <a:r>
              <a:rPr lang="en-US" sz="4000" dirty="0"/>
              <a:t>Butterfly Garden</a:t>
            </a:r>
          </a:p>
        </p:txBody>
      </p:sp>
    </p:spTree>
    <p:extLst>
      <p:ext uri="{BB962C8B-B14F-4D97-AF65-F5344CB8AC3E}">
        <p14:creationId xmlns:p14="http://schemas.microsoft.com/office/powerpoint/2010/main" val="3765669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ee in a park&#10;&#10;Description automatically generated">
            <a:extLst>
              <a:ext uri="{FF2B5EF4-FFF2-40B4-BE49-F238E27FC236}">
                <a16:creationId xmlns:a16="http://schemas.microsoft.com/office/drawing/2014/main" id="{940C35AA-7A82-41A6-A2A1-0ACCD55549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959" y="1072243"/>
            <a:ext cx="7472802" cy="5604602"/>
          </a:xfrm>
          <a:prstGeom prst="rect">
            <a:avLst/>
          </a:prstGeom>
        </p:spPr>
      </p:pic>
      <p:sp>
        <p:nvSpPr>
          <p:cNvPr id="8" name="Title 7">
            <a:extLst>
              <a:ext uri="{FF2B5EF4-FFF2-40B4-BE49-F238E27FC236}">
                <a16:creationId xmlns:a16="http://schemas.microsoft.com/office/drawing/2014/main" id="{51D142B1-5D48-4F5A-BA66-2751FF702612}"/>
              </a:ext>
            </a:extLst>
          </p:cNvPr>
          <p:cNvSpPr>
            <a:spLocks noGrp="1"/>
          </p:cNvSpPr>
          <p:nvPr>
            <p:ph type="title"/>
          </p:nvPr>
        </p:nvSpPr>
        <p:spPr>
          <a:xfrm>
            <a:off x="0" y="0"/>
            <a:ext cx="7886700" cy="1325563"/>
          </a:xfrm>
        </p:spPr>
        <p:txBody>
          <a:bodyPr/>
          <a:lstStyle/>
          <a:p>
            <a:r>
              <a:rPr lang="en-US" dirty="0"/>
              <a:t>Tot Lot Nook</a:t>
            </a:r>
          </a:p>
        </p:txBody>
      </p:sp>
    </p:spTree>
    <p:extLst>
      <p:ext uri="{BB962C8B-B14F-4D97-AF65-F5344CB8AC3E}">
        <p14:creationId xmlns:p14="http://schemas.microsoft.com/office/powerpoint/2010/main" val="1081644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B0078CA-365A-42F0-A914-4E3983E0A67A}"/>
              </a:ext>
            </a:extLst>
          </p:cNvPr>
          <p:cNvSpPr>
            <a:spLocks noGrp="1"/>
          </p:cNvSpPr>
          <p:nvPr>
            <p:ph type="title"/>
          </p:nvPr>
        </p:nvSpPr>
        <p:spPr>
          <a:xfrm>
            <a:off x="155544" y="187900"/>
            <a:ext cx="3251685" cy="2087214"/>
          </a:xfrm>
        </p:spPr>
        <p:txBody>
          <a:bodyPr>
            <a:noAutofit/>
          </a:bodyPr>
          <a:lstStyle/>
          <a:p>
            <a:r>
              <a:rPr lang="en-US" dirty="0"/>
              <a:t>Carleton Court </a:t>
            </a:r>
            <a:br>
              <a:rPr lang="en-US" dirty="0"/>
            </a:br>
            <a:r>
              <a:rPr lang="en-US" dirty="0"/>
              <a:t>Dog Park</a:t>
            </a:r>
          </a:p>
        </p:txBody>
      </p:sp>
      <p:pic>
        <p:nvPicPr>
          <p:cNvPr id="9" name="Picture 8" descr="A group of people standing in front of a building&#10;&#10;Description automatically generated">
            <a:extLst>
              <a:ext uri="{FF2B5EF4-FFF2-40B4-BE49-F238E27FC236}">
                <a16:creationId xmlns:a16="http://schemas.microsoft.com/office/drawing/2014/main" id="{850DBCE2-9D2B-4F42-B1E5-69A02DB5B7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4029" y="4465201"/>
            <a:ext cx="3234427" cy="2204900"/>
          </a:xfrm>
          <a:prstGeom prst="rect">
            <a:avLst/>
          </a:prstGeom>
        </p:spPr>
      </p:pic>
      <p:pic>
        <p:nvPicPr>
          <p:cNvPr id="11" name="Picture 10" descr="A red fire hydrant sitting on the side of a fence&#10;&#10;Description automatically generated">
            <a:extLst>
              <a:ext uri="{FF2B5EF4-FFF2-40B4-BE49-F238E27FC236}">
                <a16:creationId xmlns:a16="http://schemas.microsoft.com/office/drawing/2014/main" id="{E33CAFAE-BDC5-40D6-BD96-D928FCA35D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337" y="2275114"/>
            <a:ext cx="2584526" cy="1938395"/>
          </a:xfrm>
          <a:prstGeom prst="rect">
            <a:avLst/>
          </a:prstGeom>
        </p:spPr>
      </p:pic>
      <p:pic>
        <p:nvPicPr>
          <p:cNvPr id="6" name="Picture 5" descr="A group of people standing in front of a building&#10;&#10;Description automatically generated">
            <a:extLst>
              <a:ext uri="{FF2B5EF4-FFF2-40B4-BE49-F238E27FC236}">
                <a16:creationId xmlns:a16="http://schemas.microsoft.com/office/drawing/2014/main" id="{6C35CC8D-9180-49D2-85FE-1FBB4D6FB7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6365" y="110035"/>
            <a:ext cx="5471298" cy="4103474"/>
          </a:xfrm>
          <a:prstGeom prst="rect">
            <a:avLst/>
          </a:prstGeom>
          <a:ln w="38100">
            <a:solidFill>
              <a:schemeClr val="bg1"/>
            </a:solidFill>
          </a:ln>
        </p:spPr>
      </p:pic>
    </p:spTree>
    <p:extLst>
      <p:ext uri="{BB962C8B-B14F-4D97-AF65-F5344CB8AC3E}">
        <p14:creationId xmlns:p14="http://schemas.microsoft.com/office/powerpoint/2010/main" val="1779016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B0078CA-365A-42F0-A914-4E3983E0A67A}"/>
              </a:ext>
            </a:extLst>
          </p:cNvPr>
          <p:cNvSpPr>
            <a:spLocks noGrp="1"/>
          </p:cNvSpPr>
          <p:nvPr>
            <p:ph type="title"/>
          </p:nvPr>
        </p:nvSpPr>
        <p:spPr>
          <a:xfrm>
            <a:off x="182839" y="4450065"/>
            <a:ext cx="3251685" cy="2087214"/>
          </a:xfrm>
        </p:spPr>
        <p:txBody>
          <a:bodyPr>
            <a:noAutofit/>
          </a:bodyPr>
          <a:lstStyle/>
          <a:p>
            <a:r>
              <a:rPr lang="en-US" dirty="0"/>
              <a:t>Carleton Court </a:t>
            </a:r>
            <a:br>
              <a:rPr lang="en-US" dirty="0"/>
            </a:br>
            <a:r>
              <a:rPr lang="en-US" dirty="0"/>
              <a:t>Dog Park</a:t>
            </a:r>
          </a:p>
        </p:txBody>
      </p:sp>
      <p:pic>
        <p:nvPicPr>
          <p:cNvPr id="3" name="Picture 2" descr="A screenshot of a cell phone&#10;&#10;Description automatically generated">
            <a:extLst>
              <a:ext uri="{FF2B5EF4-FFF2-40B4-BE49-F238E27FC236}">
                <a16:creationId xmlns:a16="http://schemas.microsoft.com/office/drawing/2014/main" id="{91FEEADE-576C-46FC-801E-1177A8776D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9018" y="0"/>
            <a:ext cx="3564732" cy="4612052"/>
          </a:xfrm>
          <a:prstGeom prst="rect">
            <a:avLst/>
          </a:prstGeom>
        </p:spPr>
      </p:pic>
      <p:pic>
        <p:nvPicPr>
          <p:cNvPr id="7" name="Picture 6" descr="A group of people walking down a street next to a dog&#10;&#10;Description automatically generated">
            <a:extLst>
              <a:ext uri="{FF2B5EF4-FFF2-40B4-BE49-F238E27FC236}">
                <a16:creationId xmlns:a16="http://schemas.microsoft.com/office/drawing/2014/main" id="{960A5DE1-C9A9-44CD-B625-7B9CB67225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39" y="247165"/>
            <a:ext cx="4913194" cy="3680097"/>
          </a:xfrm>
          <a:prstGeom prst="rect">
            <a:avLst/>
          </a:prstGeom>
        </p:spPr>
      </p:pic>
      <p:pic>
        <p:nvPicPr>
          <p:cNvPr id="10" name="Picture 9" descr="A dog walking on a street&#10;&#10;Description automatically generated">
            <a:extLst>
              <a:ext uri="{FF2B5EF4-FFF2-40B4-BE49-F238E27FC236}">
                <a16:creationId xmlns:a16="http://schemas.microsoft.com/office/drawing/2014/main" id="{549FCC37-4887-448A-A22C-1B9C348131D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704822" y="4940489"/>
            <a:ext cx="5138928" cy="1596790"/>
          </a:xfrm>
          <a:prstGeom prst="rect">
            <a:avLst/>
          </a:prstGeom>
        </p:spPr>
      </p:pic>
    </p:spTree>
    <p:extLst>
      <p:ext uri="{BB962C8B-B14F-4D97-AF65-F5344CB8AC3E}">
        <p14:creationId xmlns:p14="http://schemas.microsoft.com/office/powerpoint/2010/main" val="3430204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B0078CA-365A-42F0-A914-4E3983E0A67A}"/>
              </a:ext>
            </a:extLst>
          </p:cNvPr>
          <p:cNvSpPr>
            <a:spLocks noGrp="1"/>
          </p:cNvSpPr>
          <p:nvPr>
            <p:ph type="title"/>
          </p:nvPr>
        </p:nvSpPr>
        <p:spPr>
          <a:xfrm>
            <a:off x="182839" y="4450065"/>
            <a:ext cx="3682144" cy="2087214"/>
          </a:xfrm>
        </p:spPr>
        <p:txBody>
          <a:bodyPr>
            <a:noAutofit/>
          </a:bodyPr>
          <a:lstStyle/>
          <a:p>
            <a:r>
              <a:rPr lang="en-US" sz="3600" dirty="0"/>
              <a:t>Sept. 20, 2019 Walk-Through with DCR, PMAC &amp; SWCPC</a:t>
            </a:r>
          </a:p>
        </p:txBody>
      </p:sp>
      <p:pic>
        <p:nvPicPr>
          <p:cNvPr id="5" name="Picture 4" descr="A picture containing bus, sitting, open, orange&#10;&#10;Description automatically generated">
            <a:extLst>
              <a:ext uri="{FF2B5EF4-FFF2-40B4-BE49-F238E27FC236}">
                <a16:creationId xmlns:a16="http://schemas.microsoft.com/office/drawing/2014/main" id="{2AC88DA1-4A44-446C-91F7-413DADEE6A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055" y="419324"/>
            <a:ext cx="4094328" cy="3070746"/>
          </a:xfrm>
          <a:prstGeom prst="rect">
            <a:avLst/>
          </a:prstGeom>
        </p:spPr>
      </p:pic>
      <p:pic>
        <p:nvPicPr>
          <p:cNvPr id="8" name="Picture 7" descr="A group of people walking down a street&#10;&#10;Description automatically generated">
            <a:extLst>
              <a:ext uri="{FF2B5EF4-FFF2-40B4-BE49-F238E27FC236}">
                <a16:creationId xmlns:a16="http://schemas.microsoft.com/office/drawing/2014/main" id="{5A380D19-582B-4349-A5D8-DFDFBE94E4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419324"/>
            <a:ext cx="4094328" cy="3070746"/>
          </a:xfrm>
          <a:prstGeom prst="rect">
            <a:avLst/>
          </a:prstGeom>
        </p:spPr>
      </p:pic>
      <p:pic>
        <p:nvPicPr>
          <p:cNvPr id="13" name="Picture 12" descr="A group of people posing for the camera&#10;&#10;Description automatically generated">
            <a:extLst>
              <a:ext uri="{FF2B5EF4-FFF2-40B4-BE49-F238E27FC236}">
                <a16:creationId xmlns:a16="http://schemas.microsoft.com/office/drawing/2014/main" id="{F8593854-ABEE-41F4-8065-A7E5C5605FB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2000" y="3659875"/>
            <a:ext cx="4064000" cy="3048000"/>
          </a:xfrm>
          <a:prstGeom prst="rect">
            <a:avLst/>
          </a:prstGeom>
        </p:spPr>
      </p:pic>
    </p:spTree>
    <p:extLst>
      <p:ext uri="{BB962C8B-B14F-4D97-AF65-F5344CB8AC3E}">
        <p14:creationId xmlns:p14="http://schemas.microsoft.com/office/powerpoint/2010/main" val="308195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7D46-44AC-4BE3-B809-465A2396B0F3}"/>
              </a:ext>
            </a:extLst>
          </p:cNvPr>
          <p:cNvSpPr>
            <a:spLocks noGrp="1"/>
          </p:cNvSpPr>
          <p:nvPr>
            <p:ph type="title"/>
          </p:nvPr>
        </p:nvSpPr>
        <p:spPr>
          <a:xfrm>
            <a:off x="166010" y="489059"/>
            <a:ext cx="2620733" cy="1081888"/>
          </a:xfrm>
        </p:spPr>
        <p:txBody>
          <a:bodyPr>
            <a:normAutofit fontScale="90000"/>
          </a:bodyPr>
          <a:lstStyle/>
          <a:p>
            <a:r>
              <a:rPr lang="en-US" dirty="0"/>
              <a:t>Forest </a:t>
            </a:r>
            <a:br>
              <a:rPr lang="en-US" dirty="0"/>
            </a:br>
            <a:r>
              <a:rPr lang="en-US" dirty="0"/>
              <a:t>Hills </a:t>
            </a:r>
          </a:p>
        </p:txBody>
      </p:sp>
      <p:pic>
        <p:nvPicPr>
          <p:cNvPr id="3" name="Picture 2">
            <a:extLst>
              <a:ext uri="{FF2B5EF4-FFF2-40B4-BE49-F238E27FC236}">
                <a16:creationId xmlns:a16="http://schemas.microsoft.com/office/drawing/2014/main" id="{65F51DA5-3F56-41F5-B4CC-63E6F277B6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423388">
            <a:off x="3145572" y="515091"/>
            <a:ext cx="5617029" cy="4187597"/>
          </a:xfrm>
          <a:prstGeom prst="rect">
            <a:avLst/>
          </a:prstGeom>
        </p:spPr>
      </p:pic>
      <p:pic>
        <p:nvPicPr>
          <p:cNvPr id="6" name="Picture 5">
            <a:extLst>
              <a:ext uri="{FF2B5EF4-FFF2-40B4-BE49-F238E27FC236}">
                <a16:creationId xmlns:a16="http://schemas.microsoft.com/office/drawing/2014/main" id="{0A594EAB-3F5F-4AEB-B5B2-EE3A08AB38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5926" y="3429000"/>
            <a:ext cx="3117631" cy="3103227"/>
          </a:xfrm>
          <a:prstGeom prst="rect">
            <a:avLst/>
          </a:prstGeom>
        </p:spPr>
      </p:pic>
      <p:pic>
        <p:nvPicPr>
          <p:cNvPr id="7" name="Picture 6">
            <a:extLst>
              <a:ext uri="{FF2B5EF4-FFF2-40B4-BE49-F238E27FC236}">
                <a16:creationId xmlns:a16="http://schemas.microsoft.com/office/drawing/2014/main" id="{39FCD6A3-C6BC-4CEA-8867-D5F5BD1036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20444" y="4249110"/>
            <a:ext cx="3320143" cy="2504127"/>
          </a:xfrm>
          <a:prstGeom prst="rect">
            <a:avLst/>
          </a:prstGeom>
        </p:spPr>
      </p:pic>
    </p:spTree>
    <p:extLst>
      <p:ext uri="{BB962C8B-B14F-4D97-AF65-F5344CB8AC3E}">
        <p14:creationId xmlns:p14="http://schemas.microsoft.com/office/powerpoint/2010/main" val="1836016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8BAE4-8EAF-4B1D-A3F3-013EEE5E7D81}"/>
              </a:ext>
            </a:extLst>
          </p:cNvPr>
          <p:cNvSpPr>
            <a:spLocks noGrp="1"/>
          </p:cNvSpPr>
          <p:nvPr>
            <p:ph type="title"/>
          </p:nvPr>
        </p:nvSpPr>
        <p:spPr>
          <a:xfrm>
            <a:off x="112039" y="2408863"/>
            <a:ext cx="6898361" cy="2043196"/>
          </a:xfrm>
          <a:solidFill>
            <a:schemeClr val="accent6">
              <a:lumMod val="20000"/>
              <a:lumOff val="80000"/>
            </a:schemeClr>
          </a:solidFill>
        </p:spPr>
        <p:txBody>
          <a:bodyPr>
            <a:noAutofit/>
          </a:bodyPr>
          <a:lstStyle/>
          <a:p>
            <a:pPr algn="ctr"/>
            <a:r>
              <a:rPr lang="en-US" sz="2800" dirty="0"/>
              <a:t>PMAC Leadership Team / Re-Election</a:t>
            </a:r>
          </a:p>
        </p:txBody>
      </p:sp>
      <p:pic>
        <p:nvPicPr>
          <p:cNvPr id="11" name="Picture 10">
            <a:extLst>
              <a:ext uri="{FF2B5EF4-FFF2-40B4-BE49-F238E27FC236}">
                <a16:creationId xmlns:a16="http://schemas.microsoft.com/office/drawing/2014/main" id="{745EC9A1-4331-4A9F-9E4C-7EC1798EC0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1717" y="2405940"/>
            <a:ext cx="1910244" cy="2046119"/>
          </a:xfrm>
          <a:prstGeom prst="rect">
            <a:avLst/>
          </a:prstGeom>
        </p:spPr>
      </p:pic>
    </p:spTree>
    <p:extLst>
      <p:ext uri="{BB962C8B-B14F-4D97-AF65-F5344CB8AC3E}">
        <p14:creationId xmlns:p14="http://schemas.microsoft.com/office/powerpoint/2010/main" val="1635206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E54481-7603-441F-B624-EFA1C128CA5B}"/>
              </a:ext>
            </a:extLst>
          </p:cNvPr>
          <p:cNvSpPr txBox="1"/>
          <p:nvPr/>
        </p:nvSpPr>
        <p:spPr>
          <a:xfrm>
            <a:off x="3401561" y="3685380"/>
            <a:ext cx="5595837" cy="3046988"/>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sz="1600" dirty="0"/>
              <a:t>David Wean is chair of PMAC’s bicycle/walking path subcommittee.  He is an active cyclist, connected with many of the bicycle  organizations and advocacy networks in the city, and lives in Roslindale.  David has worked with subcommittee members and others to develop lists of potential improvements for the Southwest Corridor paths, including intersection improvements that we have shared with Boston Transportation Department and a striping &amp; stenciling proposal which we have shared with DCR.  David also took the lead in our work with Northeastern University along the path alongside Carter Playground and the ISEC science building and was PMAC’s representative on the Casey/Arborway CAC.</a:t>
            </a:r>
          </a:p>
        </p:txBody>
      </p:sp>
      <p:pic>
        <p:nvPicPr>
          <p:cNvPr id="9" name="Picture 8" descr="A person riding on the back of a bicycle&#10;&#10;Description automatically generated">
            <a:extLst>
              <a:ext uri="{FF2B5EF4-FFF2-40B4-BE49-F238E27FC236}">
                <a16:creationId xmlns:a16="http://schemas.microsoft.com/office/drawing/2014/main" id="{3B2D6355-F537-4917-AC7D-AD117C4B34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476" y="975347"/>
            <a:ext cx="2966831" cy="4450246"/>
          </a:xfrm>
          <a:prstGeom prst="rect">
            <a:avLst/>
          </a:prstGeom>
        </p:spPr>
      </p:pic>
      <p:pic>
        <p:nvPicPr>
          <p:cNvPr id="3" name="Picture 2" descr="A tree lined street&#10;&#10;Description automatically generated">
            <a:extLst>
              <a:ext uri="{FF2B5EF4-FFF2-40B4-BE49-F238E27FC236}">
                <a16:creationId xmlns:a16="http://schemas.microsoft.com/office/drawing/2014/main" id="{E1EAA774-99BC-4DB9-B748-C9436EDA5D9D}"/>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9000"/>
                    </a14:imgEffect>
                  </a14:imgLayer>
                </a14:imgProps>
              </a:ext>
              <a:ext uri="{28A0092B-C50C-407E-A947-70E740481C1C}">
                <a14:useLocalDpi xmlns:a14="http://schemas.microsoft.com/office/drawing/2010/main"/>
              </a:ext>
            </a:extLst>
          </a:blip>
          <a:stretch>
            <a:fillRect/>
          </a:stretch>
        </p:blipFill>
        <p:spPr>
          <a:xfrm>
            <a:off x="3476501" y="975346"/>
            <a:ext cx="3204162" cy="2403122"/>
          </a:xfrm>
          <a:prstGeom prst="rect">
            <a:avLst/>
          </a:prstGeom>
        </p:spPr>
      </p:pic>
    </p:spTree>
    <p:extLst>
      <p:ext uri="{BB962C8B-B14F-4D97-AF65-F5344CB8AC3E}">
        <p14:creationId xmlns:p14="http://schemas.microsoft.com/office/powerpoint/2010/main" val="3681172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tanding in front of a fence&#10;&#10;Description automatically generated">
            <a:extLst>
              <a:ext uri="{FF2B5EF4-FFF2-40B4-BE49-F238E27FC236}">
                <a16:creationId xmlns:a16="http://schemas.microsoft.com/office/drawing/2014/main" id="{BC72738D-C306-4785-AFE5-8991F86638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1219" y="3429000"/>
            <a:ext cx="4178300" cy="3124200"/>
          </a:xfrm>
          <a:prstGeom prst="rect">
            <a:avLst/>
          </a:prstGeom>
        </p:spPr>
      </p:pic>
      <p:pic>
        <p:nvPicPr>
          <p:cNvPr id="2" name="Picture 1" descr="A person that is standing in the grass&#10;&#10;Description automatically generated">
            <a:extLst>
              <a:ext uri="{FF2B5EF4-FFF2-40B4-BE49-F238E27FC236}">
                <a16:creationId xmlns:a16="http://schemas.microsoft.com/office/drawing/2014/main" id="{6D7ABEA7-C725-42BC-8D9B-71DAF79CEB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247" y="169804"/>
            <a:ext cx="3861352" cy="5404194"/>
          </a:xfrm>
          <a:prstGeom prst="rect">
            <a:avLst/>
          </a:prstGeom>
        </p:spPr>
      </p:pic>
      <p:sp>
        <p:nvSpPr>
          <p:cNvPr id="7" name="TextBox 6">
            <a:extLst>
              <a:ext uri="{FF2B5EF4-FFF2-40B4-BE49-F238E27FC236}">
                <a16:creationId xmlns:a16="http://schemas.microsoft.com/office/drawing/2014/main" id="{9CE54481-7603-441F-B624-EFA1C128CA5B}"/>
              </a:ext>
            </a:extLst>
          </p:cNvPr>
          <p:cNvSpPr txBox="1"/>
          <p:nvPr/>
        </p:nvSpPr>
        <p:spPr>
          <a:xfrm>
            <a:off x="4774145" y="456744"/>
            <a:ext cx="3861353" cy="255454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sz="1600" dirty="0"/>
              <a:t>Tracy O’Brien, Co-Chair of PMAC, is the coordinator of the network of community gardens.  The coordinators of the eleven community gardens manage the waiting list and plot assignments, collect dues, meet with gardeners, sponsor garden workdays and special events, troubleshoot issues, and work with DCR on maintenance issues.  Tracy lives in JP and gardens in the Lawndale Community Garden.</a:t>
            </a:r>
          </a:p>
        </p:txBody>
      </p:sp>
    </p:spTree>
    <p:extLst>
      <p:ext uri="{BB962C8B-B14F-4D97-AF65-F5344CB8AC3E}">
        <p14:creationId xmlns:p14="http://schemas.microsoft.com/office/powerpoint/2010/main" val="2812927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938B20C0-618A-412F-A270-0216D4D95AE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21330" y="454688"/>
            <a:ext cx="1670213" cy="3525551"/>
          </a:xfrm>
          <a:prstGeom prst="rect">
            <a:avLst/>
          </a:prstGeom>
        </p:spPr>
      </p:pic>
      <p:pic>
        <p:nvPicPr>
          <p:cNvPr id="2" name="Picture 1">
            <a:extLst>
              <a:ext uri="{FF2B5EF4-FFF2-40B4-BE49-F238E27FC236}">
                <a16:creationId xmlns:a16="http://schemas.microsoft.com/office/drawing/2014/main" id="{6C0384D8-D760-4A18-8EFA-3FBC4A139D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0333" y="266386"/>
            <a:ext cx="3984173" cy="4310743"/>
          </a:xfrm>
          <a:prstGeom prst="rect">
            <a:avLst/>
          </a:prstGeom>
        </p:spPr>
      </p:pic>
      <p:sp>
        <p:nvSpPr>
          <p:cNvPr id="7" name="TextBox 6">
            <a:extLst>
              <a:ext uri="{FF2B5EF4-FFF2-40B4-BE49-F238E27FC236}">
                <a16:creationId xmlns:a16="http://schemas.microsoft.com/office/drawing/2014/main" id="{9CE54481-7603-441F-B624-EFA1C128CA5B}"/>
              </a:ext>
            </a:extLst>
          </p:cNvPr>
          <p:cNvSpPr txBox="1"/>
          <p:nvPr/>
        </p:nvSpPr>
        <p:spPr>
          <a:xfrm>
            <a:off x="998608" y="4037069"/>
            <a:ext cx="3649592" cy="255454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sz="1600" dirty="0"/>
              <a:t>Fred </a:t>
            </a:r>
            <a:r>
              <a:rPr lang="en-US" sz="1600" dirty="0" err="1"/>
              <a:t>Vetterlein</a:t>
            </a:r>
            <a:r>
              <a:rPr lang="en-US" sz="1600" dirty="0"/>
              <a:t> is a member of the PMAC Leadership Team and works with the Stony Brook Neighborhood Association (SNA) on neighborhood projects.   </a:t>
            </a:r>
          </a:p>
          <a:p>
            <a:endParaRPr lang="en-US" sz="1600" dirty="0"/>
          </a:p>
          <a:p>
            <a:r>
              <a:rPr lang="en-US" sz="1600" dirty="0"/>
              <a:t>The Stony Brook Neighborhood Association covers streets near the Forest Hills and Green Street MBTA stations, along the southern end of the Southwest Corridor Park.  </a:t>
            </a:r>
          </a:p>
        </p:txBody>
      </p:sp>
    </p:spTree>
    <p:extLst>
      <p:ext uri="{BB962C8B-B14F-4D97-AF65-F5344CB8AC3E}">
        <p14:creationId xmlns:p14="http://schemas.microsoft.com/office/powerpoint/2010/main" val="4130396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tree&#10;&#10;Description automatically generated">
            <a:extLst>
              <a:ext uri="{FF2B5EF4-FFF2-40B4-BE49-F238E27FC236}">
                <a16:creationId xmlns:a16="http://schemas.microsoft.com/office/drawing/2014/main" id="{5D4301E8-496A-4700-9AA5-F2332AC826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084" y="152401"/>
            <a:ext cx="4578015" cy="3829864"/>
          </a:xfrm>
          <a:prstGeom prst="rect">
            <a:avLst/>
          </a:prstGeom>
        </p:spPr>
      </p:pic>
      <p:pic>
        <p:nvPicPr>
          <p:cNvPr id="14" name="Picture 13" descr="A bicycle parked on the side of a building&#10;&#10;Description automatically generated">
            <a:extLst>
              <a:ext uri="{FF2B5EF4-FFF2-40B4-BE49-F238E27FC236}">
                <a16:creationId xmlns:a16="http://schemas.microsoft.com/office/drawing/2014/main" id="{F4F46D14-8773-40F4-837E-3F6DCB028B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305" y="2431002"/>
            <a:ext cx="4012400" cy="3009301"/>
          </a:xfrm>
          <a:prstGeom prst="rect">
            <a:avLst/>
          </a:prstGeom>
        </p:spPr>
      </p:pic>
      <p:sp>
        <p:nvSpPr>
          <p:cNvPr id="15" name="TextBox 14">
            <a:extLst>
              <a:ext uri="{FF2B5EF4-FFF2-40B4-BE49-F238E27FC236}">
                <a16:creationId xmlns:a16="http://schemas.microsoft.com/office/drawing/2014/main" id="{240C7EFF-6E5F-41D4-A9B8-67317AF03DE8}"/>
              </a:ext>
            </a:extLst>
          </p:cNvPr>
          <p:cNvSpPr txBox="1"/>
          <p:nvPr/>
        </p:nvSpPr>
        <p:spPr>
          <a:xfrm>
            <a:off x="4328084" y="4263593"/>
            <a:ext cx="4578015" cy="2062103"/>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sz="1600" dirty="0"/>
              <a:t>Jennifer Leonard, Co-Chair of PMAC, coordinates the children’s programs at Jackson Square and the mini-grant initiative.  Jennifer also represents the SWCP on the Northeastern University Community Advisory Board and the Mildred Hailey Apartments Tenant Association Partners meetings.  She lives in Mission Hill and gardens in the Jackson Square and South End/Back Bay sections of the park.</a:t>
            </a:r>
          </a:p>
        </p:txBody>
      </p:sp>
    </p:spTree>
    <p:extLst>
      <p:ext uri="{BB962C8B-B14F-4D97-AF65-F5344CB8AC3E}">
        <p14:creationId xmlns:p14="http://schemas.microsoft.com/office/powerpoint/2010/main" val="1821827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E54481-7603-441F-B624-EFA1C128CA5B}"/>
              </a:ext>
            </a:extLst>
          </p:cNvPr>
          <p:cNvSpPr txBox="1"/>
          <p:nvPr/>
        </p:nvSpPr>
        <p:spPr>
          <a:xfrm>
            <a:off x="5176708" y="3582450"/>
            <a:ext cx="3811731" cy="255454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sz="1600" dirty="0"/>
              <a:t>Bob Barney is Secretary/Treasurer of PMAC and serves as the liaison between PMAC and the SWCPC.  He has been active in working toward the Mary Longley Garden concept for Northampton Green.  He lives in the South End and is president of the Claremont Neighborhood Association and active with the South End Forum.</a:t>
            </a:r>
          </a:p>
          <a:p>
            <a:endParaRPr lang="en-US" sz="1600" dirty="0"/>
          </a:p>
          <a:p>
            <a:endParaRPr lang="en-US" sz="1600" dirty="0"/>
          </a:p>
        </p:txBody>
      </p:sp>
      <p:pic>
        <p:nvPicPr>
          <p:cNvPr id="3" name="Picture 2" descr="A group of people standing in front of a tree&#10;&#10;Description automatically generated">
            <a:extLst>
              <a:ext uri="{FF2B5EF4-FFF2-40B4-BE49-F238E27FC236}">
                <a16:creationId xmlns:a16="http://schemas.microsoft.com/office/drawing/2014/main" id="{E6327C1E-812C-4E16-AFFB-9E0089E0BC5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9730" y="517472"/>
            <a:ext cx="4817491" cy="5501934"/>
          </a:xfrm>
          <a:prstGeom prst="rect">
            <a:avLst/>
          </a:prstGeom>
        </p:spPr>
      </p:pic>
      <p:pic>
        <p:nvPicPr>
          <p:cNvPr id="6" name="Picture 5" descr="A tree in a grassy field&#10;&#10;Description automatically generated">
            <a:extLst>
              <a:ext uri="{FF2B5EF4-FFF2-40B4-BE49-F238E27FC236}">
                <a16:creationId xmlns:a16="http://schemas.microsoft.com/office/drawing/2014/main" id="{86C32143-72F0-42A7-8D30-86BD1C5D96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6708" y="554161"/>
            <a:ext cx="3811731" cy="2858797"/>
          </a:xfrm>
          <a:prstGeom prst="rect">
            <a:avLst/>
          </a:prstGeom>
        </p:spPr>
      </p:pic>
    </p:spTree>
    <p:extLst>
      <p:ext uri="{BB962C8B-B14F-4D97-AF65-F5344CB8AC3E}">
        <p14:creationId xmlns:p14="http://schemas.microsoft.com/office/powerpoint/2010/main" val="295405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red, building, sidewalk&#10;&#10;Description automatically generated">
            <a:extLst>
              <a:ext uri="{FF2B5EF4-FFF2-40B4-BE49-F238E27FC236}">
                <a16:creationId xmlns:a16="http://schemas.microsoft.com/office/drawing/2014/main" id="{04C3B220-9F00-47B6-B428-72B3C50544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73085" y="576943"/>
            <a:ext cx="5040086" cy="3979416"/>
          </a:xfrm>
          <a:prstGeom prst="rect">
            <a:avLst/>
          </a:prstGeom>
        </p:spPr>
      </p:pic>
      <p:sp>
        <p:nvSpPr>
          <p:cNvPr id="7" name="TextBox 6">
            <a:extLst>
              <a:ext uri="{FF2B5EF4-FFF2-40B4-BE49-F238E27FC236}">
                <a16:creationId xmlns:a16="http://schemas.microsoft.com/office/drawing/2014/main" id="{9CE54481-7603-441F-B624-EFA1C128CA5B}"/>
              </a:ext>
            </a:extLst>
          </p:cNvPr>
          <p:cNvSpPr txBox="1"/>
          <p:nvPr/>
        </p:nvSpPr>
        <p:spPr>
          <a:xfrm>
            <a:off x="245841" y="3215306"/>
            <a:ext cx="1866739" cy="280076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sz="1600" dirty="0"/>
              <a:t>Scott Romney represents the Carleton Court Dog Park on PMAC.  Scott provides many hours of hands-on work in the park, providing garden stewardship as well as work in the dog park. </a:t>
            </a:r>
          </a:p>
        </p:txBody>
      </p:sp>
      <p:sp>
        <p:nvSpPr>
          <p:cNvPr id="5" name="TextBox 4">
            <a:extLst>
              <a:ext uri="{FF2B5EF4-FFF2-40B4-BE49-F238E27FC236}">
                <a16:creationId xmlns:a16="http://schemas.microsoft.com/office/drawing/2014/main" id="{2B95D889-DD51-471D-8AAC-6DA5E1E40621}"/>
              </a:ext>
            </a:extLst>
          </p:cNvPr>
          <p:cNvSpPr txBox="1"/>
          <p:nvPr/>
        </p:nvSpPr>
        <p:spPr>
          <a:xfrm>
            <a:off x="5489969" y="5344592"/>
            <a:ext cx="3503545" cy="132343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sz="1600" dirty="0"/>
              <a:t>The Carleton Court Dog Park opened in 2006, and is volunteer-managed in partnership with DCR.  The Friends of Carleton Court is headed by Marcia Sassoon and Scott Romney.</a:t>
            </a:r>
          </a:p>
        </p:txBody>
      </p:sp>
      <p:pic>
        <p:nvPicPr>
          <p:cNvPr id="9" name="Picture 8" descr="A person and a dog walking on a sidewalk&#10;&#10;Description automatically generated">
            <a:extLst>
              <a:ext uri="{FF2B5EF4-FFF2-40B4-BE49-F238E27FC236}">
                <a16:creationId xmlns:a16="http://schemas.microsoft.com/office/drawing/2014/main" id="{FE2B5481-73DF-457C-86C7-2A33630655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55803" y="1703784"/>
            <a:ext cx="3571875" cy="3450431"/>
          </a:xfrm>
          <a:prstGeom prst="rect">
            <a:avLst/>
          </a:prstGeom>
        </p:spPr>
      </p:pic>
      <p:pic>
        <p:nvPicPr>
          <p:cNvPr id="4" name="Picture 3" descr="A group of people posing for the camera&#10;&#10;Description automatically generated">
            <a:extLst>
              <a:ext uri="{FF2B5EF4-FFF2-40B4-BE49-F238E27FC236}">
                <a16:creationId xmlns:a16="http://schemas.microsoft.com/office/drawing/2014/main" id="{6DC8D1F7-CA16-4AE1-8624-3AB7ECAA08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840" y="1270323"/>
            <a:ext cx="1714500" cy="1714500"/>
          </a:xfrm>
          <a:prstGeom prst="rect">
            <a:avLst/>
          </a:prstGeom>
        </p:spPr>
      </p:pic>
    </p:spTree>
    <p:extLst>
      <p:ext uri="{BB962C8B-B14F-4D97-AF65-F5344CB8AC3E}">
        <p14:creationId xmlns:p14="http://schemas.microsoft.com/office/powerpoint/2010/main" val="2432628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riding a motorcycle on a city street&#10;&#10;Description automatically generated">
            <a:extLst>
              <a:ext uri="{FF2B5EF4-FFF2-40B4-BE49-F238E27FC236}">
                <a16:creationId xmlns:a16="http://schemas.microsoft.com/office/drawing/2014/main" id="{0BA74848-ADF8-45D0-852C-CA2F325F64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6039" y="291945"/>
            <a:ext cx="3893447" cy="6251036"/>
          </a:xfrm>
          <a:prstGeom prst="rect">
            <a:avLst/>
          </a:prstGeom>
        </p:spPr>
      </p:pic>
      <p:sp>
        <p:nvSpPr>
          <p:cNvPr id="8" name="TextBox 7">
            <a:extLst>
              <a:ext uri="{FF2B5EF4-FFF2-40B4-BE49-F238E27FC236}">
                <a16:creationId xmlns:a16="http://schemas.microsoft.com/office/drawing/2014/main" id="{A90C53D4-4313-40FC-9657-07992551BF4D}"/>
              </a:ext>
            </a:extLst>
          </p:cNvPr>
          <p:cNvSpPr txBox="1"/>
          <p:nvPr/>
        </p:nvSpPr>
        <p:spPr>
          <a:xfrm>
            <a:off x="4249057" y="291945"/>
            <a:ext cx="4426857" cy="2062103"/>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sz="1600" dirty="0"/>
              <a:t>Franco </a:t>
            </a:r>
            <a:r>
              <a:rPr lang="en-US" sz="1600" dirty="0" err="1"/>
              <a:t>Campanello</a:t>
            </a:r>
            <a:r>
              <a:rPr lang="en-US" sz="1600" dirty="0"/>
              <a:t> is President of the Conservancy (SWCPC) and a member of the PMAC leadership team.  Franco coordinates the volunteer network and the many volunteer days in the South End/Back Bay section of the park and dedicates hundreds of hours to hands-on work in the park. Franco lives and works in the South End.  </a:t>
            </a:r>
          </a:p>
          <a:p>
            <a:endParaRPr lang="en-US" sz="1600" dirty="0"/>
          </a:p>
        </p:txBody>
      </p:sp>
      <p:pic>
        <p:nvPicPr>
          <p:cNvPr id="5" name="Picture 4" descr="A person standing next to a tree&#10;&#10;Description automatically generated">
            <a:extLst>
              <a:ext uri="{FF2B5EF4-FFF2-40B4-BE49-F238E27FC236}">
                <a16:creationId xmlns:a16="http://schemas.microsoft.com/office/drawing/2014/main" id="{79F3EC5F-8A53-41A9-AA9F-42E11E476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9057" y="2623456"/>
            <a:ext cx="4426857" cy="3320143"/>
          </a:xfrm>
          <a:prstGeom prst="rect">
            <a:avLst/>
          </a:prstGeom>
        </p:spPr>
      </p:pic>
    </p:spTree>
    <p:extLst>
      <p:ext uri="{BB962C8B-B14F-4D97-AF65-F5344CB8AC3E}">
        <p14:creationId xmlns:p14="http://schemas.microsoft.com/office/powerpoint/2010/main" val="2475309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B0078CA-365A-42F0-A914-4E3983E0A67A}"/>
              </a:ext>
            </a:extLst>
          </p:cNvPr>
          <p:cNvSpPr>
            <a:spLocks noGrp="1"/>
          </p:cNvSpPr>
          <p:nvPr>
            <p:ph type="title"/>
          </p:nvPr>
        </p:nvSpPr>
        <p:spPr>
          <a:xfrm>
            <a:off x="90229" y="0"/>
            <a:ext cx="8738085" cy="1357871"/>
          </a:xfrm>
        </p:spPr>
        <p:txBody>
          <a:bodyPr>
            <a:normAutofit fontScale="90000"/>
          </a:bodyPr>
          <a:lstStyle/>
          <a:p>
            <a:r>
              <a:rPr lang="en-US" sz="4000" dirty="0"/>
              <a:t>DCR Supervisor Pat Driscoll </a:t>
            </a:r>
            <a:br>
              <a:rPr lang="en-US" sz="4000" dirty="0"/>
            </a:br>
            <a:r>
              <a:rPr lang="en-US" sz="4000" dirty="0"/>
              <a:t>(with NEU Volunteers – Spring Service Day)</a:t>
            </a:r>
          </a:p>
        </p:txBody>
      </p:sp>
      <p:pic>
        <p:nvPicPr>
          <p:cNvPr id="7" name="Picture 6" descr="A group of people standing next to a tree&#10;&#10;Description automatically generated">
            <a:extLst>
              <a:ext uri="{FF2B5EF4-FFF2-40B4-BE49-F238E27FC236}">
                <a16:creationId xmlns:a16="http://schemas.microsoft.com/office/drawing/2014/main" id="{313BF375-6CFF-4306-A93F-E9BD1DBB94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8287" y="1357871"/>
            <a:ext cx="7103265" cy="5327906"/>
          </a:xfrm>
          <a:prstGeom prst="rect">
            <a:avLst/>
          </a:prstGeom>
        </p:spPr>
      </p:pic>
    </p:spTree>
    <p:extLst>
      <p:ext uri="{BB962C8B-B14F-4D97-AF65-F5344CB8AC3E}">
        <p14:creationId xmlns:p14="http://schemas.microsoft.com/office/powerpoint/2010/main" val="2999493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7D46-44AC-4BE3-B809-465A2396B0F3}"/>
              </a:ext>
            </a:extLst>
          </p:cNvPr>
          <p:cNvSpPr>
            <a:spLocks noGrp="1"/>
          </p:cNvSpPr>
          <p:nvPr>
            <p:ph type="title"/>
          </p:nvPr>
        </p:nvSpPr>
        <p:spPr>
          <a:xfrm>
            <a:off x="35381" y="118944"/>
            <a:ext cx="8831035" cy="1081888"/>
          </a:xfrm>
        </p:spPr>
        <p:txBody>
          <a:bodyPr/>
          <a:lstStyle/>
          <a:p>
            <a:r>
              <a:rPr lang="en-US" dirty="0"/>
              <a:t>Forest Hills ~ Boston Bike Party Ride </a:t>
            </a:r>
          </a:p>
        </p:txBody>
      </p:sp>
      <p:pic>
        <p:nvPicPr>
          <p:cNvPr id="5" name="Picture 4">
            <a:extLst>
              <a:ext uri="{FF2B5EF4-FFF2-40B4-BE49-F238E27FC236}">
                <a16:creationId xmlns:a16="http://schemas.microsoft.com/office/drawing/2014/main" id="{99632074-56EF-467D-BE3F-6A69967D93F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5926" y="1091974"/>
            <a:ext cx="7407729" cy="5538226"/>
          </a:xfrm>
          <a:prstGeom prst="rect">
            <a:avLst/>
          </a:prstGeom>
        </p:spPr>
      </p:pic>
    </p:spTree>
    <p:extLst>
      <p:ext uri="{BB962C8B-B14F-4D97-AF65-F5344CB8AC3E}">
        <p14:creationId xmlns:p14="http://schemas.microsoft.com/office/powerpoint/2010/main" val="235677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7D46-44AC-4BE3-B809-465A2396B0F3}"/>
              </a:ext>
            </a:extLst>
          </p:cNvPr>
          <p:cNvSpPr>
            <a:spLocks noGrp="1"/>
          </p:cNvSpPr>
          <p:nvPr>
            <p:ph type="title"/>
          </p:nvPr>
        </p:nvSpPr>
        <p:spPr>
          <a:xfrm>
            <a:off x="376465" y="118944"/>
            <a:ext cx="8489951" cy="1081888"/>
          </a:xfrm>
        </p:spPr>
        <p:txBody>
          <a:bodyPr/>
          <a:lstStyle/>
          <a:p>
            <a:r>
              <a:rPr lang="en-US" dirty="0"/>
              <a:t>Forest Hills to Green Street</a:t>
            </a:r>
          </a:p>
        </p:txBody>
      </p:sp>
      <p:pic>
        <p:nvPicPr>
          <p:cNvPr id="4" name="Picture 3" descr="A tree in a forest&#10;&#10;Description automatically generated">
            <a:extLst>
              <a:ext uri="{FF2B5EF4-FFF2-40B4-BE49-F238E27FC236}">
                <a16:creationId xmlns:a16="http://schemas.microsoft.com/office/drawing/2014/main" id="{B66AA36B-130B-4D46-9033-85C66BF19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203322" y="1982009"/>
            <a:ext cx="5436624" cy="4077469"/>
          </a:xfrm>
          <a:prstGeom prst="rect">
            <a:avLst/>
          </a:prstGeom>
        </p:spPr>
      </p:pic>
      <p:pic>
        <p:nvPicPr>
          <p:cNvPr id="6" name="Picture 5">
            <a:extLst>
              <a:ext uri="{FF2B5EF4-FFF2-40B4-BE49-F238E27FC236}">
                <a16:creationId xmlns:a16="http://schemas.microsoft.com/office/drawing/2014/main" id="{7A83AB7C-6051-43B2-921F-9DC6ED6817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465" y="1200832"/>
            <a:ext cx="2125436" cy="2460128"/>
          </a:xfrm>
          <a:prstGeom prst="rect">
            <a:avLst/>
          </a:prstGeom>
        </p:spPr>
      </p:pic>
      <p:pic>
        <p:nvPicPr>
          <p:cNvPr id="5" name="Picture 4">
            <a:extLst>
              <a:ext uri="{FF2B5EF4-FFF2-40B4-BE49-F238E27FC236}">
                <a16:creationId xmlns:a16="http://schemas.microsoft.com/office/drawing/2014/main" id="{8415D24A-F338-4DBC-8DDC-57D11B702F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0368" y="4149843"/>
            <a:ext cx="2959100" cy="2219325"/>
          </a:xfrm>
          <a:prstGeom prst="rect">
            <a:avLst/>
          </a:prstGeom>
        </p:spPr>
      </p:pic>
    </p:spTree>
    <p:extLst>
      <p:ext uri="{BB962C8B-B14F-4D97-AF65-F5344CB8AC3E}">
        <p14:creationId xmlns:p14="http://schemas.microsoft.com/office/powerpoint/2010/main" val="2697946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7131-EA24-47A7-B74C-3C979726C7B8}"/>
              </a:ext>
            </a:extLst>
          </p:cNvPr>
          <p:cNvSpPr>
            <a:spLocks noGrp="1"/>
          </p:cNvSpPr>
          <p:nvPr>
            <p:ph type="title"/>
          </p:nvPr>
        </p:nvSpPr>
        <p:spPr>
          <a:xfrm>
            <a:off x="0" y="18255"/>
            <a:ext cx="9144000" cy="1325563"/>
          </a:xfrm>
        </p:spPr>
        <p:txBody>
          <a:bodyPr/>
          <a:lstStyle/>
          <a:p>
            <a:r>
              <a:rPr lang="en-US" dirty="0"/>
              <a:t>Anson Street ~ Laying Cobblestone Path</a:t>
            </a:r>
          </a:p>
        </p:txBody>
      </p:sp>
      <p:pic>
        <p:nvPicPr>
          <p:cNvPr id="5" name="Content Placeholder 4" descr="A person and a dog in a garden&#10;&#10;Description automatically generated">
            <a:extLst>
              <a:ext uri="{FF2B5EF4-FFF2-40B4-BE49-F238E27FC236}">
                <a16:creationId xmlns:a16="http://schemas.microsoft.com/office/drawing/2014/main" id="{162F0DE0-1807-4648-B227-0EDD0596CC9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brightnessContrast bright="28000" contrast="-21000"/>
                    </a14:imgEffect>
                  </a14:imgLayer>
                </a14:imgProps>
              </a:ext>
              <a:ext uri="{28A0092B-C50C-407E-A947-70E740481C1C}">
                <a14:useLocalDpi xmlns:a14="http://schemas.microsoft.com/office/drawing/2010/main"/>
              </a:ext>
            </a:extLst>
          </a:blip>
          <a:stretch>
            <a:fillRect/>
          </a:stretch>
        </p:blipFill>
        <p:spPr>
          <a:xfrm>
            <a:off x="1767468" y="1059365"/>
            <a:ext cx="7017834" cy="5263376"/>
          </a:xfrm>
        </p:spPr>
      </p:pic>
    </p:spTree>
    <p:extLst>
      <p:ext uri="{BB962C8B-B14F-4D97-AF65-F5344CB8AC3E}">
        <p14:creationId xmlns:p14="http://schemas.microsoft.com/office/powerpoint/2010/main" val="3370914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7D46-44AC-4BE3-B809-465A2396B0F3}"/>
              </a:ext>
            </a:extLst>
          </p:cNvPr>
          <p:cNvSpPr>
            <a:spLocks noGrp="1"/>
          </p:cNvSpPr>
          <p:nvPr>
            <p:ph type="title"/>
          </p:nvPr>
        </p:nvSpPr>
        <p:spPr>
          <a:xfrm>
            <a:off x="35381" y="118944"/>
            <a:ext cx="8831035" cy="1081888"/>
          </a:xfrm>
        </p:spPr>
        <p:txBody>
          <a:bodyPr/>
          <a:lstStyle/>
          <a:p>
            <a:r>
              <a:rPr lang="en-US" dirty="0"/>
              <a:t>Zumba Series #</a:t>
            </a:r>
            <a:r>
              <a:rPr lang="en-US" dirty="0" err="1"/>
              <a:t>minigrant</a:t>
            </a:r>
            <a:endParaRPr lang="en-US" dirty="0"/>
          </a:p>
        </p:txBody>
      </p:sp>
      <p:pic>
        <p:nvPicPr>
          <p:cNvPr id="5" name="Picture 4" descr="A person that is standing in the grass&#10;&#10;Description automatically generated">
            <a:extLst>
              <a:ext uri="{FF2B5EF4-FFF2-40B4-BE49-F238E27FC236}">
                <a16:creationId xmlns:a16="http://schemas.microsoft.com/office/drawing/2014/main" id="{111614AB-B540-4663-B92F-F7D65E69B5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280" y="3534937"/>
            <a:ext cx="2289376" cy="3204119"/>
          </a:xfrm>
          <a:prstGeom prst="rect">
            <a:avLst/>
          </a:prstGeom>
        </p:spPr>
      </p:pic>
      <p:pic>
        <p:nvPicPr>
          <p:cNvPr id="7" name="Picture 6" descr="A picture containing outdoor, person, grass, game&#10;&#10;Description automatically generated">
            <a:extLst>
              <a:ext uri="{FF2B5EF4-FFF2-40B4-BE49-F238E27FC236}">
                <a16:creationId xmlns:a16="http://schemas.microsoft.com/office/drawing/2014/main" id="{A6B1FC39-C523-4E7B-9552-D838404CBA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280" y="1200832"/>
            <a:ext cx="3143409" cy="2097621"/>
          </a:xfrm>
          <a:prstGeom prst="rect">
            <a:avLst/>
          </a:prstGeom>
        </p:spPr>
      </p:pic>
      <p:pic>
        <p:nvPicPr>
          <p:cNvPr id="9" name="Picture 8" descr="A group of people playing frisbee in a park&#10;&#10;Description automatically generated">
            <a:extLst>
              <a:ext uri="{FF2B5EF4-FFF2-40B4-BE49-F238E27FC236}">
                <a16:creationId xmlns:a16="http://schemas.microsoft.com/office/drawing/2014/main" id="{CD25CCA4-E8CF-434C-935C-5A8056E86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4408" y="1477531"/>
            <a:ext cx="5511536" cy="4409229"/>
          </a:xfrm>
          <a:prstGeom prst="rect">
            <a:avLst/>
          </a:prstGeom>
        </p:spPr>
      </p:pic>
    </p:spTree>
    <p:extLst>
      <p:ext uri="{BB962C8B-B14F-4D97-AF65-F5344CB8AC3E}">
        <p14:creationId xmlns:p14="http://schemas.microsoft.com/office/powerpoint/2010/main" val="63752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23A45A-DA79-4162-8F76-A2F45EE53D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515" y="1141287"/>
            <a:ext cx="1760279" cy="1980290"/>
          </a:xfrm>
          <a:prstGeom prst="rect">
            <a:avLst/>
          </a:prstGeom>
        </p:spPr>
      </p:pic>
      <p:sp>
        <p:nvSpPr>
          <p:cNvPr id="6" name="Title 4">
            <a:extLst>
              <a:ext uri="{FF2B5EF4-FFF2-40B4-BE49-F238E27FC236}">
                <a16:creationId xmlns:a16="http://schemas.microsoft.com/office/drawing/2014/main" id="{960A9EC6-7164-467A-815C-69FDD186BA69}"/>
              </a:ext>
            </a:extLst>
          </p:cNvPr>
          <p:cNvSpPr>
            <a:spLocks noGrp="1"/>
          </p:cNvSpPr>
          <p:nvPr>
            <p:ph type="title"/>
          </p:nvPr>
        </p:nvSpPr>
        <p:spPr>
          <a:xfrm>
            <a:off x="232327" y="210691"/>
            <a:ext cx="7328199" cy="837523"/>
          </a:xfrm>
        </p:spPr>
        <p:txBody>
          <a:bodyPr>
            <a:noAutofit/>
          </a:bodyPr>
          <a:lstStyle/>
          <a:p>
            <a:r>
              <a:rPr lang="en-US" sz="4000" dirty="0"/>
              <a:t>Green Street to Stony Brook</a:t>
            </a:r>
          </a:p>
        </p:txBody>
      </p:sp>
      <p:pic>
        <p:nvPicPr>
          <p:cNvPr id="4" name="Picture 3" descr="A picture containing outdoor, train, track, tree&#10;&#10;Description automatically generated">
            <a:extLst>
              <a:ext uri="{FF2B5EF4-FFF2-40B4-BE49-F238E27FC236}">
                <a16:creationId xmlns:a16="http://schemas.microsoft.com/office/drawing/2014/main" id="{378FAE00-104D-40DA-9481-9695D69A4E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513747" y="1627576"/>
            <a:ext cx="4232200" cy="3174151"/>
          </a:xfrm>
          <a:prstGeom prst="rect">
            <a:avLst/>
          </a:prstGeom>
        </p:spPr>
      </p:pic>
      <p:pic>
        <p:nvPicPr>
          <p:cNvPr id="5" name="Picture 4">
            <a:extLst>
              <a:ext uri="{FF2B5EF4-FFF2-40B4-BE49-F238E27FC236}">
                <a16:creationId xmlns:a16="http://schemas.microsoft.com/office/drawing/2014/main" id="{F2D1662B-C40B-4233-AEE6-04F394F364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336435" y="4058627"/>
            <a:ext cx="3092995" cy="2319746"/>
          </a:xfrm>
          <a:prstGeom prst="rect">
            <a:avLst/>
          </a:prstGeom>
        </p:spPr>
      </p:pic>
      <p:pic>
        <p:nvPicPr>
          <p:cNvPr id="8" name="Picture 7">
            <a:extLst>
              <a:ext uri="{FF2B5EF4-FFF2-40B4-BE49-F238E27FC236}">
                <a16:creationId xmlns:a16="http://schemas.microsoft.com/office/drawing/2014/main" id="{6E51214E-509B-4A16-B740-D1D764FBAD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215048" y="3662026"/>
            <a:ext cx="3579000" cy="2684250"/>
          </a:xfrm>
          <a:prstGeom prst="rect">
            <a:avLst/>
          </a:prstGeom>
        </p:spPr>
      </p:pic>
      <p:pic>
        <p:nvPicPr>
          <p:cNvPr id="10" name="Picture 9">
            <a:extLst>
              <a:ext uri="{FF2B5EF4-FFF2-40B4-BE49-F238E27FC236}">
                <a16:creationId xmlns:a16="http://schemas.microsoft.com/office/drawing/2014/main" id="{92EF0C19-76CF-4E42-9569-7012AA93E1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19900" y="-1"/>
            <a:ext cx="2222906" cy="3572961"/>
          </a:xfrm>
          <a:prstGeom prst="rect">
            <a:avLst/>
          </a:prstGeom>
        </p:spPr>
      </p:pic>
    </p:spTree>
    <p:extLst>
      <p:ext uri="{BB962C8B-B14F-4D97-AF65-F5344CB8AC3E}">
        <p14:creationId xmlns:p14="http://schemas.microsoft.com/office/powerpoint/2010/main" val="11258843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1890</Words>
  <Application>Microsoft Office PowerPoint</Application>
  <PresentationFormat>On-screen Show (4:3)</PresentationFormat>
  <Paragraphs>134</Paragraphs>
  <Slides>48</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Calibri Light</vt:lpstr>
      <vt:lpstr>Office Theme</vt:lpstr>
      <vt:lpstr>A Walk through the Southwest Corridor Park PMAC Annual Meeting  November 2019 </vt:lpstr>
      <vt:lpstr>Walk Themes / Focus Areas </vt:lpstr>
      <vt:lpstr>Jamaica Plain</vt:lpstr>
      <vt:lpstr>Forest  Hills </vt:lpstr>
      <vt:lpstr>Forest Hills ~ Boston Bike Party Ride </vt:lpstr>
      <vt:lpstr>Forest Hills to Green Street</vt:lpstr>
      <vt:lpstr>Anson Street ~ Laying Cobblestone Path</vt:lpstr>
      <vt:lpstr>Zumba Series #minigrant</vt:lpstr>
      <vt:lpstr>Green Street to Stony Brook</vt:lpstr>
      <vt:lpstr>PowerPoint Presentation</vt:lpstr>
      <vt:lpstr>Paint Walk ~ Mom’s Café  #minigrant</vt:lpstr>
      <vt:lpstr>PowerPoint Presentation</vt:lpstr>
      <vt:lpstr>Herbstalk Garden</vt:lpstr>
      <vt:lpstr>PowerPoint Presentation</vt:lpstr>
      <vt:lpstr>PowerPoint Presentation</vt:lpstr>
      <vt:lpstr>Jamaica Plain / Jackson Square</vt:lpstr>
      <vt:lpstr>Jackson Square </vt:lpstr>
      <vt:lpstr>STEAM in the Park and Science Wednesdays</vt:lpstr>
      <vt:lpstr>STEAM in the Park and Science Wednesdays</vt:lpstr>
      <vt:lpstr>Science Wednesdays (Year-Round)</vt:lpstr>
      <vt:lpstr>Roxbury to Fenway</vt:lpstr>
      <vt:lpstr>The Rafael Hernandez School  is the home base for two #minigrant programs – the Boston Explorers summer program and the Friends of Hernandez After-School Program.</vt:lpstr>
      <vt:lpstr>Boston Explorers #minigrant</vt:lpstr>
      <vt:lpstr>Roxbury Heritage Park</vt:lpstr>
      <vt:lpstr>PowerPoint Presentation</vt:lpstr>
      <vt:lpstr>PowerPoint Presentation</vt:lpstr>
      <vt:lpstr>South End and Back Bay</vt:lpstr>
      <vt:lpstr>Mass. Ave. to Back Bay</vt:lpstr>
      <vt:lpstr>Northampton Green</vt:lpstr>
      <vt:lpstr>Mass. Ave. to Back Bay</vt:lpstr>
      <vt:lpstr>Mass. Ave. to Back Bay</vt:lpstr>
      <vt:lpstr>United South End Settlements #minigrant</vt:lpstr>
      <vt:lpstr>Inquilinos Boricuas en Acción #minigrant</vt:lpstr>
      <vt:lpstr>PowerPoint Presentation</vt:lpstr>
      <vt:lpstr>Butterfly Garden</vt:lpstr>
      <vt:lpstr>Tot Lot Nook</vt:lpstr>
      <vt:lpstr>Carleton Court  Dog Park</vt:lpstr>
      <vt:lpstr>Carleton Court  Dog Park</vt:lpstr>
      <vt:lpstr>Sept. 20, 2019 Walk-Through with DCR, PMAC &amp; SWCPC</vt:lpstr>
      <vt:lpstr>PMAC Leadership Team / Re-Election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DCR Supervisor Pat Driscoll  (with NEU Volunteers – Spring Service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 Themes / Focus Areas </dc:title>
  <dc:creator>Jennifer Leonard</dc:creator>
  <cp:lastModifiedBy>Jennifer Leonard</cp:lastModifiedBy>
  <cp:revision>4</cp:revision>
  <dcterms:created xsi:type="dcterms:W3CDTF">2019-11-12T20:04:18Z</dcterms:created>
  <dcterms:modified xsi:type="dcterms:W3CDTF">2019-11-13T14:44:56Z</dcterms:modified>
</cp:coreProperties>
</file>