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0" r:id="rId1"/>
  </p:sldMasterIdLst>
  <p:notesMasterIdLst>
    <p:notesMasterId r:id="rId21"/>
  </p:notesMasterIdLst>
  <p:sldIdLst>
    <p:sldId id="256" r:id="rId2"/>
    <p:sldId id="257" r:id="rId3"/>
    <p:sldId id="258" r:id="rId4"/>
    <p:sldId id="261" r:id="rId5"/>
    <p:sldId id="265" r:id="rId6"/>
    <p:sldId id="266" r:id="rId7"/>
    <p:sldId id="267" r:id="rId8"/>
    <p:sldId id="268" r:id="rId9"/>
    <p:sldId id="269" r:id="rId10"/>
    <p:sldId id="270" r:id="rId11"/>
    <p:sldId id="277" r:id="rId12"/>
    <p:sldId id="271" r:id="rId13"/>
    <p:sldId id="272" r:id="rId14"/>
    <p:sldId id="273" r:id="rId15"/>
    <p:sldId id="274" r:id="rId16"/>
    <p:sldId id="263" r:id="rId17"/>
    <p:sldId id="264" r:id="rId18"/>
    <p:sldId id="278" r:id="rId19"/>
    <p:sldId id="276"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80530" autoAdjust="0"/>
  </p:normalViewPr>
  <p:slideViewPr>
    <p:cSldViewPr snapToGrid="0">
      <p:cViewPr varScale="1">
        <p:scale>
          <a:sx n="55" d="100"/>
          <a:sy n="55" d="100"/>
        </p:scale>
        <p:origin x="988" y="3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959184-769E-47E1-B73A-5628AE1D5EF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BC74861C-C8DB-483C-84CE-E7C7946184CC}">
      <dgm:prSet phldrT="[Text]"/>
      <dgm:spPr>
        <a:ln>
          <a:noFill/>
        </a:ln>
      </dgm:spPr>
      <dgm:t>
        <a:bodyPr/>
        <a:lstStyle/>
        <a:p>
          <a:r>
            <a:rPr lang="en-US" dirty="0"/>
            <a:t>Building a  </a:t>
          </a:r>
          <a:br>
            <a:rPr lang="en-US" dirty="0"/>
          </a:br>
          <a:r>
            <a:rPr lang="en-US" dirty="0"/>
            <a:t>More Sustainable City</a:t>
          </a:r>
        </a:p>
      </dgm:t>
    </dgm:pt>
    <dgm:pt modelId="{DADCA801-2291-435F-BC42-3A689B2147DB}" type="parTrans" cxnId="{4E22D1B1-EF4B-42E1-B49C-2091239C0033}">
      <dgm:prSet/>
      <dgm:spPr/>
      <dgm:t>
        <a:bodyPr/>
        <a:lstStyle/>
        <a:p>
          <a:endParaRPr lang="en-US"/>
        </a:p>
      </dgm:t>
    </dgm:pt>
    <dgm:pt modelId="{8A533E8E-145A-4B00-80DD-C5D11636DCB4}" type="sibTrans" cxnId="{4E22D1B1-EF4B-42E1-B49C-2091239C0033}">
      <dgm:prSet/>
      <dgm:spPr/>
      <dgm:t>
        <a:bodyPr/>
        <a:lstStyle/>
        <a:p>
          <a:endParaRPr lang="en-US"/>
        </a:p>
      </dgm:t>
    </dgm:pt>
    <dgm:pt modelId="{44B67E6A-796A-4E85-9001-7DAA48600BF8}">
      <dgm:prSet phldrT="[Text]" custT="1"/>
      <dgm:spPr>
        <a:ln>
          <a:noFill/>
        </a:ln>
      </dgm:spPr>
      <dgm:t>
        <a:bodyPr/>
        <a:lstStyle/>
        <a:p>
          <a:r>
            <a:rPr lang="en-US" sz="1800" dirty="0"/>
            <a:t>Environmental Awareness and Advocacy </a:t>
          </a:r>
        </a:p>
      </dgm:t>
    </dgm:pt>
    <dgm:pt modelId="{32701199-C381-4E5C-92D7-0FC1DCB810AD}" type="parTrans" cxnId="{6C8B5CFF-B59C-4C0F-ADC1-04969057230B}">
      <dgm:prSet/>
      <dgm:spPr/>
      <dgm:t>
        <a:bodyPr/>
        <a:lstStyle/>
        <a:p>
          <a:endParaRPr lang="en-US"/>
        </a:p>
      </dgm:t>
    </dgm:pt>
    <dgm:pt modelId="{8CBC96BB-6D35-472D-8167-3CD83048A6F3}" type="sibTrans" cxnId="{6C8B5CFF-B59C-4C0F-ADC1-04969057230B}">
      <dgm:prSet/>
      <dgm:spPr/>
      <dgm:t>
        <a:bodyPr/>
        <a:lstStyle/>
        <a:p>
          <a:endParaRPr lang="en-US"/>
        </a:p>
      </dgm:t>
    </dgm:pt>
    <dgm:pt modelId="{94DCFCB6-7D27-4A47-AA54-FF43CFB255FA}">
      <dgm:prSet phldrT="[Text]" custT="1"/>
      <dgm:spPr>
        <a:ln>
          <a:noFill/>
        </a:ln>
      </dgm:spPr>
      <dgm:t>
        <a:bodyPr/>
        <a:lstStyle/>
        <a:p>
          <a:r>
            <a:rPr lang="en-US" sz="1800" dirty="0"/>
            <a:t>Community Gardening and Garden Stewardship</a:t>
          </a:r>
        </a:p>
      </dgm:t>
    </dgm:pt>
    <dgm:pt modelId="{0E6D7EC8-A43D-41AB-BB6D-BDBD6ED046FD}" type="parTrans" cxnId="{F163282E-8E69-4EC5-8DE0-354795BB2ED3}">
      <dgm:prSet/>
      <dgm:spPr/>
      <dgm:t>
        <a:bodyPr/>
        <a:lstStyle/>
        <a:p>
          <a:endParaRPr lang="en-US"/>
        </a:p>
      </dgm:t>
    </dgm:pt>
    <dgm:pt modelId="{F9A4800E-BFA8-4D05-B7CD-76F618D96ADC}" type="sibTrans" cxnId="{F163282E-8E69-4EC5-8DE0-354795BB2ED3}">
      <dgm:prSet/>
      <dgm:spPr/>
      <dgm:t>
        <a:bodyPr/>
        <a:lstStyle/>
        <a:p>
          <a:endParaRPr lang="en-US"/>
        </a:p>
      </dgm:t>
    </dgm:pt>
    <dgm:pt modelId="{980C6795-94D9-4F47-8643-253BFA45DF9D}">
      <dgm:prSet phldrT="[Text]" custT="1"/>
      <dgm:spPr>
        <a:noFill/>
        <a:ln>
          <a:noFill/>
        </a:ln>
      </dgm:spPr>
      <dgm:t>
        <a:bodyPr/>
        <a:lstStyle/>
        <a:p>
          <a:r>
            <a:rPr lang="en-US" sz="1800" dirty="0"/>
            <a:t>Youth and Families</a:t>
          </a:r>
        </a:p>
      </dgm:t>
    </dgm:pt>
    <dgm:pt modelId="{6F66C601-FFFD-4F31-ACC8-0140D76B711D}" type="parTrans" cxnId="{59BC6E07-A3E4-41BB-8C6A-57E1983F4680}">
      <dgm:prSet/>
      <dgm:spPr/>
      <dgm:t>
        <a:bodyPr/>
        <a:lstStyle/>
        <a:p>
          <a:endParaRPr lang="en-US"/>
        </a:p>
      </dgm:t>
    </dgm:pt>
    <dgm:pt modelId="{07E9B66F-D55E-4FA6-9469-E0092B11286F}" type="sibTrans" cxnId="{59BC6E07-A3E4-41BB-8C6A-57E1983F4680}">
      <dgm:prSet/>
      <dgm:spPr/>
      <dgm:t>
        <a:bodyPr/>
        <a:lstStyle/>
        <a:p>
          <a:endParaRPr lang="en-US"/>
        </a:p>
      </dgm:t>
    </dgm:pt>
    <dgm:pt modelId="{60558289-9D4F-4A99-9972-1E10553FA95A}">
      <dgm:prSet phldrT="[Text]" custT="1"/>
      <dgm:spPr>
        <a:ln>
          <a:noFill/>
        </a:ln>
      </dgm:spPr>
      <dgm:t>
        <a:bodyPr/>
        <a:lstStyle/>
        <a:p>
          <a:r>
            <a:rPr lang="en-US" sz="1800" dirty="0"/>
            <a:t>Bicycling, Walking and Public Transportation </a:t>
          </a:r>
        </a:p>
      </dgm:t>
    </dgm:pt>
    <dgm:pt modelId="{5BCAF89A-79D3-4B42-B11E-93BD8D14590B}" type="parTrans" cxnId="{091AA4DF-BE6E-4DDB-B9AF-DFA699164CF8}">
      <dgm:prSet/>
      <dgm:spPr/>
      <dgm:t>
        <a:bodyPr/>
        <a:lstStyle/>
        <a:p>
          <a:endParaRPr lang="en-US"/>
        </a:p>
      </dgm:t>
    </dgm:pt>
    <dgm:pt modelId="{22E77BA4-9F0F-463A-A615-118DE43BE678}" type="sibTrans" cxnId="{091AA4DF-BE6E-4DDB-B9AF-DFA699164CF8}">
      <dgm:prSet/>
      <dgm:spPr/>
      <dgm:t>
        <a:bodyPr/>
        <a:lstStyle/>
        <a:p>
          <a:endParaRPr lang="en-US"/>
        </a:p>
      </dgm:t>
    </dgm:pt>
    <dgm:pt modelId="{91A8F8DA-4C9B-40AE-89E2-6F58BD102636}">
      <dgm:prSet phldrT="[Text]" custT="1"/>
      <dgm:spPr>
        <a:noFill/>
        <a:ln>
          <a:noFill/>
        </a:ln>
      </dgm:spPr>
      <dgm:t>
        <a:bodyPr/>
        <a:lstStyle/>
        <a:p>
          <a:r>
            <a:rPr lang="en-US" sz="1800" dirty="0"/>
            <a:t>Open space – Including spaces for activities such as sports, dog walking; skateboarding; etc. </a:t>
          </a:r>
        </a:p>
      </dgm:t>
    </dgm:pt>
    <dgm:pt modelId="{B5123616-1E4D-49A1-A589-8FFFC24A465E}" type="parTrans" cxnId="{1E2CDF18-2138-4D22-AA85-D46545FD355F}">
      <dgm:prSet/>
      <dgm:spPr/>
      <dgm:t>
        <a:bodyPr/>
        <a:lstStyle/>
        <a:p>
          <a:endParaRPr lang="en-US"/>
        </a:p>
      </dgm:t>
    </dgm:pt>
    <dgm:pt modelId="{5FDC26D1-DEF5-4A0F-9507-44FD68BA52D6}" type="sibTrans" cxnId="{1E2CDF18-2138-4D22-AA85-D46545FD355F}">
      <dgm:prSet/>
      <dgm:spPr/>
      <dgm:t>
        <a:bodyPr/>
        <a:lstStyle/>
        <a:p>
          <a:endParaRPr lang="en-US"/>
        </a:p>
      </dgm:t>
    </dgm:pt>
    <dgm:pt modelId="{290DEC41-DB68-4188-9762-84EA2E421809}">
      <dgm:prSet phldrT="[Text]" custT="1"/>
      <dgm:spPr>
        <a:ln>
          <a:noFill/>
        </a:ln>
      </dgm:spPr>
      <dgm:t>
        <a:bodyPr/>
        <a:lstStyle/>
        <a:p>
          <a:r>
            <a:rPr lang="en-US" sz="1800" dirty="0"/>
            <a:t>Valuing History</a:t>
          </a:r>
        </a:p>
      </dgm:t>
    </dgm:pt>
    <dgm:pt modelId="{4C746543-C56A-464C-BABD-A5C93733AAE8}" type="parTrans" cxnId="{AF636898-A8FD-44C8-A69F-B162C4F1C4E1}">
      <dgm:prSet/>
      <dgm:spPr/>
      <dgm:t>
        <a:bodyPr/>
        <a:lstStyle/>
        <a:p>
          <a:endParaRPr lang="en-US"/>
        </a:p>
      </dgm:t>
    </dgm:pt>
    <dgm:pt modelId="{D0B31FCB-C737-4088-8A5C-615359BC1C5A}" type="sibTrans" cxnId="{AF636898-A8FD-44C8-A69F-B162C4F1C4E1}">
      <dgm:prSet/>
      <dgm:spPr/>
      <dgm:t>
        <a:bodyPr/>
        <a:lstStyle/>
        <a:p>
          <a:endParaRPr lang="en-US"/>
        </a:p>
      </dgm:t>
    </dgm:pt>
    <dgm:pt modelId="{6674CF09-9283-4E30-B213-0B7DA1BB3575}">
      <dgm:prSet phldrT="[Text]" custT="1"/>
      <dgm:spPr>
        <a:noFill/>
        <a:ln>
          <a:noFill/>
        </a:ln>
      </dgm:spPr>
      <dgm:t>
        <a:bodyPr/>
        <a:lstStyle/>
        <a:p>
          <a:r>
            <a:rPr lang="en-US" sz="1800" dirty="0"/>
            <a:t>Community Building (Engaged citizens; connections   </a:t>
          </a:r>
          <a:br>
            <a:rPr lang="en-US" sz="1800" dirty="0"/>
          </a:br>
          <a:r>
            <a:rPr lang="en-US" sz="1800" dirty="0"/>
            <a:t>within and across neighborhoods)</a:t>
          </a:r>
        </a:p>
      </dgm:t>
    </dgm:pt>
    <dgm:pt modelId="{B6E8F1A4-3E9B-4E7B-8004-849C7C079534}" type="parTrans" cxnId="{9E38278B-8C14-4B18-8A2C-8710822F6E82}">
      <dgm:prSet/>
      <dgm:spPr/>
      <dgm:t>
        <a:bodyPr/>
        <a:lstStyle/>
        <a:p>
          <a:endParaRPr lang="en-US"/>
        </a:p>
      </dgm:t>
    </dgm:pt>
    <dgm:pt modelId="{36337599-3671-41DA-A260-5F05F0B57A0B}" type="sibTrans" cxnId="{9E38278B-8C14-4B18-8A2C-8710822F6E82}">
      <dgm:prSet/>
      <dgm:spPr/>
      <dgm:t>
        <a:bodyPr/>
        <a:lstStyle/>
        <a:p>
          <a:endParaRPr lang="en-US"/>
        </a:p>
      </dgm:t>
    </dgm:pt>
    <dgm:pt modelId="{41DCCDB6-84D5-4E35-9719-AF47EA3C9437}" type="pres">
      <dgm:prSet presAssocID="{28959184-769E-47E1-B73A-5628AE1D5EFB}" presName="Name0" presStyleCnt="0">
        <dgm:presLayoutVars>
          <dgm:chMax val="1"/>
          <dgm:chPref val="1"/>
          <dgm:dir/>
          <dgm:animOne val="branch"/>
          <dgm:animLvl val="lvl"/>
        </dgm:presLayoutVars>
      </dgm:prSet>
      <dgm:spPr/>
    </dgm:pt>
    <dgm:pt modelId="{888F316C-D567-4C75-8332-D62CA48CF1A9}" type="pres">
      <dgm:prSet presAssocID="{BC74861C-C8DB-483C-84CE-E7C7946184CC}" presName="singleCycle" presStyleCnt="0"/>
      <dgm:spPr/>
    </dgm:pt>
    <dgm:pt modelId="{3AC254EE-EC03-479F-A667-5B659D85C587}" type="pres">
      <dgm:prSet presAssocID="{BC74861C-C8DB-483C-84CE-E7C7946184CC}" presName="singleCenter" presStyleLbl="node1" presStyleIdx="0" presStyleCnt="8" custLinFactNeighborX="-436" custLinFactNeighborY="-1950">
        <dgm:presLayoutVars>
          <dgm:chMax val="7"/>
          <dgm:chPref val="7"/>
        </dgm:presLayoutVars>
      </dgm:prSet>
      <dgm:spPr/>
    </dgm:pt>
    <dgm:pt modelId="{A7C4F753-C941-4667-BD9F-8C662655A967}" type="pres">
      <dgm:prSet presAssocID="{32701199-C381-4E5C-92D7-0FC1DCB810AD}" presName="Name56" presStyleLbl="parChTrans1D2" presStyleIdx="0" presStyleCnt="7"/>
      <dgm:spPr/>
    </dgm:pt>
    <dgm:pt modelId="{D4B2E6FF-E8B2-4546-9846-39F26BF09A76}" type="pres">
      <dgm:prSet presAssocID="{44B67E6A-796A-4E85-9001-7DAA48600BF8}" presName="text0" presStyleLbl="node1" presStyleIdx="1" presStyleCnt="8" custScaleX="138842" custScaleY="109867" custRadScaleRad="94378" custRadScaleInc="-1319">
        <dgm:presLayoutVars>
          <dgm:bulletEnabled val="1"/>
        </dgm:presLayoutVars>
      </dgm:prSet>
      <dgm:spPr/>
    </dgm:pt>
    <dgm:pt modelId="{5044B342-97FE-492A-B6DA-7085AD34F158}" type="pres">
      <dgm:prSet presAssocID="{0E6D7EC8-A43D-41AB-BB6D-BDBD6ED046FD}" presName="Name56" presStyleLbl="parChTrans1D2" presStyleIdx="1" presStyleCnt="7"/>
      <dgm:spPr/>
    </dgm:pt>
    <dgm:pt modelId="{3F69E9EC-DFD2-4627-A590-28831B6AAEE6}" type="pres">
      <dgm:prSet presAssocID="{94DCFCB6-7D27-4A47-AA54-FF43CFB255FA}" presName="text0" presStyleLbl="node1" presStyleIdx="2" presStyleCnt="8" custScaleX="122701" custScaleY="106498" custRadScaleRad="98275" custRadScaleInc="-28504">
        <dgm:presLayoutVars>
          <dgm:bulletEnabled val="1"/>
        </dgm:presLayoutVars>
      </dgm:prSet>
      <dgm:spPr/>
    </dgm:pt>
    <dgm:pt modelId="{60B83D26-CE67-4AA5-9EE4-9B8B50BF63DE}" type="pres">
      <dgm:prSet presAssocID="{5BCAF89A-79D3-4B42-B11E-93BD8D14590B}" presName="Name56" presStyleLbl="parChTrans1D2" presStyleIdx="2" presStyleCnt="7"/>
      <dgm:spPr/>
    </dgm:pt>
    <dgm:pt modelId="{6A8E370B-032A-4971-959D-9E7A0DC2CA4B}" type="pres">
      <dgm:prSet presAssocID="{60558289-9D4F-4A99-9972-1E10553FA95A}" presName="text0" presStyleLbl="node1" presStyleIdx="3" presStyleCnt="8" custScaleX="142058" custScaleY="145041" custRadScaleRad="108765" custRadScaleInc="-51911">
        <dgm:presLayoutVars>
          <dgm:bulletEnabled val="1"/>
        </dgm:presLayoutVars>
      </dgm:prSet>
      <dgm:spPr/>
    </dgm:pt>
    <dgm:pt modelId="{2E18F29C-C510-4DE2-9B09-76074BB735F9}" type="pres">
      <dgm:prSet presAssocID="{B5123616-1E4D-49A1-A589-8FFFC24A465E}" presName="Name56" presStyleLbl="parChTrans1D2" presStyleIdx="3" presStyleCnt="7"/>
      <dgm:spPr/>
    </dgm:pt>
    <dgm:pt modelId="{F3234565-F174-41EC-BEF1-83C0D65597FE}" type="pres">
      <dgm:prSet presAssocID="{91A8F8DA-4C9B-40AE-89E2-6F58BD102636}" presName="text0" presStyleLbl="node1" presStyleIdx="4" presStyleCnt="8" custScaleX="188151" custScaleY="125065" custRadScaleRad="92116" custRadScaleInc="-53385">
        <dgm:presLayoutVars>
          <dgm:bulletEnabled val="1"/>
        </dgm:presLayoutVars>
      </dgm:prSet>
      <dgm:spPr/>
    </dgm:pt>
    <dgm:pt modelId="{47FA83AA-277D-435E-97CF-F8986DC8621A}" type="pres">
      <dgm:prSet presAssocID="{6F66C601-FFFD-4F31-ACC8-0140D76B711D}" presName="Name56" presStyleLbl="parChTrans1D2" presStyleIdx="4" presStyleCnt="7"/>
      <dgm:spPr/>
    </dgm:pt>
    <dgm:pt modelId="{837E2590-44B3-451F-8513-50F1A1FDFBA1}" type="pres">
      <dgm:prSet presAssocID="{980C6795-94D9-4F47-8643-253BFA45DF9D}" presName="text0" presStyleLbl="node1" presStyleIdx="5" presStyleCnt="8" custScaleX="125648" custScaleY="134590" custRadScaleRad="90816" custRadScaleInc="15370">
        <dgm:presLayoutVars>
          <dgm:bulletEnabled val="1"/>
        </dgm:presLayoutVars>
      </dgm:prSet>
      <dgm:spPr/>
    </dgm:pt>
    <dgm:pt modelId="{E1D1B492-7294-4197-9C76-BB8A8F4B469A}" type="pres">
      <dgm:prSet presAssocID="{4C746543-C56A-464C-BABD-A5C93733AAE8}" presName="Name56" presStyleLbl="parChTrans1D2" presStyleIdx="5" presStyleCnt="7"/>
      <dgm:spPr/>
    </dgm:pt>
    <dgm:pt modelId="{F1C137C3-5334-45CB-9029-2A8B18C8EC44}" type="pres">
      <dgm:prSet presAssocID="{290DEC41-DB68-4188-9762-84EA2E421809}" presName="text0" presStyleLbl="node1" presStyleIdx="6" presStyleCnt="8" custScaleX="107795" custScaleY="125152" custRadScaleRad="102834" custRadScaleInc="1130">
        <dgm:presLayoutVars>
          <dgm:bulletEnabled val="1"/>
        </dgm:presLayoutVars>
      </dgm:prSet>
      <dgm:spPr/>
    </dgm:pt>
    <dgm:pt modelId="{5C87CD56-62D5-43B4-88DD-3A6AC6CEB4E3}" type="pres">
      <dgm:prSet presAssocID="{B6E8F1A4-3E9B-4E7B-8004-849C7C079534}" presName="Name56" presStyleLbl="parChTrans1D2" presStyleIdx="6" presStyleCnt="7"/>
      <dgm:spPr/>
    </dgm:pt>
    <dgm:pt modelId="{DF3827A0-0B4F-40C6-A769-7B60ED7DAB95}" type="pres">
      <dgm:prSet presAssocID="{6674CF09-9283-4E30-B213-0B7DA1BB3575}" presName="text0" presStyleLbl="node1" presStyleIdx="7" presStyleCnt="8" custScaleX="152645" custScaleY="139367" custRadScaleRad="105334" custRadScaleInc="-33379">
        <dgm:presLayoutVars>
          <dgm:bulletEnabled val="1"/>
        </dgm:presLayoutVars>
      </dgm:prSet>
      <dgm:spPr/>
    </dgm:pt>
  </dgm:ptLst>
  <dgm:cxnLst>
    <dgm:cxn modelId="{59BC6E07-A3E4-41BB-8C6A-57E1983F4680}" srcId="{BC74861C-C8DB-483C-84CE-E7C7946184CC}" destId="{980C6795-94D9-4F47-8643-253BFA45DF9D}" srcOrd="4" destOrd="0" parTransId="{6F66C601-FFFD-4F31-ACC8-0140D76B711D}" sibTransId="{07E9B66F-D55E-4FA6-9469-E0092B11286F}"/>
    <dgm:cxn modelId="{575E7008-2D51-4A8D-939C-55D3A61C637E}" type="presOf" srcId="{4C746543-C56A-464C-BABD-A5C93733AAE8}" destId="{E1D1B492-7294-4197-9C76-BB8A8F4B469A}" srcOrd="0" destOrd="0" presId="urn:microsoft.com/office/officeart/2008/layout/RadialCluster"/>
    <dgm:cxn modelId="{1E2CDF18-2138-4D22-AA85-D46545FD355F}" srcId="{BC74861C-C8DB-483C-84CE-E7C7946184CC}" destId="{91A8F8DA-4C9B-40AE-89E2-6F58BD102636}" srcOrd="3" destOrd="0" parTransId="{B5123616-1E4D-49A1-A589-8FFFC24A465E}" sibTransId="{5FDC26D1-DEF5-4A0F-9507-44FD68BA52D6}"/>
    <dgm:cxn modelId="{EB82501F-91EF-42C9-B02A-4C1D8B781647}" type="presOf" srcId="{B5123616-1E4D-49A1-A589-8FFFC24A465E}" destId="{2E18F29C-C510-4DE2-9B09-76074BB735F9}" srcOrd="0" destOrd="0" presId="urn:microsoft.com/office/officeart/2008/layout/RadialCluster"/>
    <dgm:cxn modelId="{34D94B25-AB58-4474-A156-283ADBB2E3BA}" type="presOf" srcId="{91A8F8DA-4C9B-40AE-89E2-6F58BD102636}" destId="{F3234565-F174-41EC-BEF1-83C0D65597FE}" srcOrd="0" destOrd="0" presId="urn:microsoft.com/office/officeart/2008/layout/RadialCluster"/>
    <dgm:cxn modelId="{6DBCD62A-1228-4BD9-B1A6-8935A98D419D}" type="presOf" srcId="{BC74861C-C8DB-483C-84CE-E7C7946184CC}" destId="{3AC254EE-EC03-479F-A667-5B659D85C587}" srcOrd="0" destOrd="0" presId="urn:microsoft.com/office/officeart/2008/layout/RadialCluster"/>
    <dgm:cxn modelId="{F163282E-8E69-4EC5-8DE0-354795BB2ED3}" srcId="{BC74861C-C8DB-483C-84CE-E7C7946184CC}" destId="{94DCFCB6-7D27-4A47-AA54-FF43CFB255FA}" srcOrd="1" destOrd="0" parTransId="{0E6D7EC8-A43D-41AB-BB6D-BDBD6ED046FD}" sibTransId="{F9A4800E-BFA8-4D05-B7CD-76F618D96ADC}"/>
    <dgm:cxn modelId="{03CEC033-37EB-4C2D-B268-6DBC546EDACE}" type="presOf" srcId="{94DCFCB6-7D27-4A47-AA54-FF43CFB255FA}" destId="{3F69E9EC-DFD2-4627-A590-28831B6AAEE6}" srcOrd="0" destOrd="0" presId="urn:microsoft.com/office/officeart/2008/layout/RadialCluster"/>
    <dgm:cxn modelId="{36E7EA3A-D18C-4272-8813-78234F816036}" type="presOf" srcId="{32701199-C381-4E5C-92D7-0FC1DCB810AD}" destId="{A7C4F753-C941-4667-BD9F-8C662655A967}" srcOrd="0" destOrd="0" presId="urn:microsoft.com/office/officeart/2008/layout/RadialCluster"/>
    <dgm:cxn modelId="{08AF4940-12FC-4474-97CF-AC706B6A47D3}" type="presOf" srcId="{6F66C601-FFFD-4F31-ACC8-0140D76B711D}" destId="{47FA83AA-277D-435E-97CF-F8986DC8621A}" srcOrd="0" destOrd="0" presId="urn:microsoft.com/office/officeart/2008/layout/RadialCluster"/>
    <dgm:cxn modelId="{2769CD84-CEDE-4514-B3CB-94590A5F69E7}" type="presOf" srcId="{0E6D7EC8-A43D-41AB-BB6D-BDBD6ED046FD}" destId="{5044B342-97FE-492A-B6DA-7085AD34F158}" srcOrd="0" destOrd="0" presId="urn:microsoft.com/office/officeart/2008/layout/RadialCluster"/>
    <dgm:cxn modelId="{FD29B185-9020-4D45-9835-B32BDE314F46}" type="presOf" srcId="{60558289-9D4F-4A99-9972-1E10553FA95A}" destId="{6A8E370B-032A-4971-959D-9E7A0DC2CA4B}" srcOrd="0" destOrd="0" presId="urn:microsoft.com/office/officeart/2008/layout/RadialCluster"/>
    <dgm:cxn modelId="{9E38278B-8C14-4B18-8A2C-8710822F6E82}" srcId="{BC74861C-C8DB-483C-84CE-E7C7946184CC}" destId="{6674CF09-9283-4E30-B213-0B7DA1BB3575}" srcOrd="6" destOrd="0" parTransId="{B6E8F1A4-3E9B-4E7B-8004-849C7C079534}" sibTransId="{36337599-3671-41DA-A260-5F05F0B57A0B}"/>
    <dgm:cxn modelId="{74A2B38E-E2A9-4AE5-B0DE-1167040AE507}" type="presOf" srcId="{290DEC41-DB68-4188-9762-84EA2E421809}" destId="{F1C137C3-5334-45CB-9029-2A8B18C8EC44}" srcOrd="0" destOrd="0" presId="urn:microsoft.com/office/officeart/2008/layout/RadialCluster"/>
    <dgm:cxn modelId="{AF636898-A8FD-44C8-A69F-B162C4F1C4E1}" srcId="{BC74861C-C8DB-483C-84CE-E7C7946184CC}" destId="{290DEC41-DB68-4188-9762-84EA2E421809}" srcOrd="5" destOrd="0" parTransId="{4C746543-C56A-464C-BABD-A5C93733AAE8}" sibTransId="{D0B31FCB-C737-4088-8A5C-615359BC1C5A}"/>
    <dgm:cxn modelId="{F432B0A3-9B93-4C83-B732-803D3055F7E3}" type="presOf" srcId="{44B67E6A-796A-4E85-9001-7DAA48600BF8}" destId="{D4B2E6FF-E8B2-4546-9846-39F26BF09A76}" srcOrd="0" destOrd="0" presId="urn:microsoft.com/office/officeart/2008/layout/RadialCluster"/>
    <dgm:cxn modelId="{4E22D1B1-EF4B-42E1-B49C-2091239C0033}" srcId="{28959184-769E-47E1-B73A-5628AE1D5EFB}" destId="{BC74861C-C8DB-483C-84CE-E7C7946184CC}" srcOrd="0" destOrd="0" parTransId="{DADCA801-2291-435F-BC42-3A689B2147DB}" sibTransId="{8A533E8E-145A-4B00-80DD-C5D11636DCB4}"/>
    <dgm:cxn modelId="{52F8B6B7-90D8-4187-A889-7A9CFB15F42E}" type="presOf" srcId="{B6E8F1A4-3E9B-4E7B-8004-849C7C079534}" destId="{5C87CD56-62D5-43B4-88DD-3A6AC6CEB4E3}" srcOrd="0" destOrd="0" presId="urn:microsoft.com/office/officeart/2008/layout/RadialCluster"/>
    <dgm:cxn modelId="{A46C4EBF-709E-4C23-8D9E-AB1C4032D65C}" type="presOf" srcId="{28959184-769E-47E1-B73A-5628AE1D5EFB}" destId="{41DCCDB6-84D5-4E35-9719-AF47EA3C9437}" srcOrd="0" destOrd="0" presId="urn:microsoft.com/office/officeart/2008/layout/RadialCluster"/>
    <dgm:cxn modelId="{6D1EB1BF-3720-4435-BF44-23A9141C7C8A}" type="presOf" srcId="{5BCAF89A-79D3-4B42-B11E-93BD8D14590B}" destId="{60B83D26-CE67-4AA5-9EE4-9B8B50BF63DE}" srcOrd="0" destOrd="0" presId="urn:microsoft.com/office/officeart/2008/layout/RadialCluster"/>
    <dgm:cxn modelId="{091AA4DF-BE6E-4DDB-B9AF-DFA699164CF8}" srcId="{BC74861C-C8DB-483C-84CE-E7C7946184CC}" destId="{60558289-9D4F-4A99-9972-1E10553FA95A}" srcOrd="2" destOrd="0" parTransId="{5BCAF89A-79D3-4B42-B11E-93BD8D14590B}" sibTransId="{22E77BA4-9F0F-463A-A615-118DE43BE678}"/>
    <dgm:cxn modelId="{351827EF-9DCA-4860-AB4D-A6EE03EAFCC3}" type="presOf" srcId="{980C6795-94D9-4F47-8643-253BFA45DF9D}" destId="{837E2590-44B3-451F-8513-50F1A1FDFBA1}" srcOrd="0" destOrd="0" presId="urn:microsoft.com/office/officeart/2008/layout/RadialCluster"/>
    <dgm:cxn modelId="{2FB730F6-D4E8-40B0-AA23-D17BA52F33B0}" type="presOf" srcId="{6674CF09-9283-4E30-B213-0B7DA1BB3575}" destId="{DF3827A0-0B4F-40C6-A769-7B60ED7DAB95}" srcOrd="0" destOrd="0" presId="urn:microsoft.com/office/officeart/2008/layout/RadialCluster"/>
    <dgm:cxn modelId="{6C8B5CFF-B59C-4C0F-ADC1-04969057230B}" srcId="{BC74861C-C8DB-483C-84CE-E7C7946184CC}" destId="{44B67E6A-796A-4E85-9001-7DAA48600BF8}" srcOrd="0" destOrd="0" parTransId="{32701199-C381-4E5C-92D7-0FC1DCB810AD}" sibTransId="{8CBC96BB-6D35-472D-8167-3CD83048A6F3}"/>
    <dgm:cxn modelId="{2B2D5A2B-9F02-4AF6-9747-7CDBFB1524F4}" type="presParOf" srcId="{41DCCDB6-84D5-4E35-9719-AF47EA3C9437}" destId="{888F316C-D567-4C75-8332-D62CA48CF1A9}" srcOrd="0" destOrd="0" presId="urn:microsoft.com/office/officeart/2008/layout/RadialCluster"/>
    <dgm:cxn modelId="{F72062BE-AAA9-44C6-9ACA-7BC6D1FEC8D7}" type="presParOf" srcId="{888F316C-D567-4C75-8332-D62CA48CF1A9}" destId="{3AC254EE-EC03-479F-A667-5B659D85C587}" srcOrd="0" destOrd="0" presId="urn:microsoft.com/office/officeart/2008/layout/RadialCluster"/>
    <dgm:cxn modelId="{3847CF30-7ED1-46BB-BA9B-42E2A251311B}" type="presParOf" srcId="{888F316C-D567-4C75-8332-D62CA48CF1A9}" destId="{A7C4F753-C941-4667-BD9F-8C662655A967}" srcOrd="1" destOrd="0" presId="urn:microsoft.com/office/officeart/2008/layout/RadialCluster"/>
    <dgm:cxn modelId="{41318779-8BAE-4A9C-A57E-8E51A6FCA11A}" type="presParOf" srcId="{888F316C-D567-4C75-8332-D62CA48CF1A9}" destId="{D4B2E6FF-E8B2-4546-9846-39F26BF09A76}" srcOrd="2" destOrd="0" presId="urn:microsoft.com/office/officeart/2008/layout/RadialCluster"/>
    <dgm:cxn modelId="{C75B1086-3503-4280-ABE8-E7EC0C1CCAE8}" type="presParOf" srcId="{888F316C-D567-4C75-8332-D62CA48CF1A9}" destId="{5044B342-97FE-492A-B6DA-7085AD34F158}" srcOrd="3" destOrd="0" presId="urn:microsoft.com/office/officeart/2008/layout/RadialCluster"/>
    <dgm:cxn modelId="{B2C873F1-011F-4FC2-AAA0-B3D7B4C0FAD5}" type="presParOf" srcId="{888F316C-D567-4C75-8332-D62CA48CF1A9}" destId="{3F69E9EC-DFD2-4627-A590-28831B6AAEE6}" srcOrd="4" destOrd="0" presId="urn:microsoft.com/office/officeart/2008/layout/RadialCluster"/>
    <dgm:cxn modelId="{4356EE42-F0B8-4559-8E03-1223551C6615}" type="presParOf" srcId="{888F316C-D567-4C75-8332-D62CA48CF1A9}" destId="{60B83D26-CE67-4AA5-9EE4-9B8B50BF63DE}" srcOrd="5" destOrd="0" presId="urn:microsoft.com/office/officeart/2008/layout/RadialCluster"/>
    <dgm:cxn modelId="{551AEB55-CD80-47F0-817B-9473E8C47346}" type="presParOf" srcId="{888F316C-D567-4C75-8332-D62CA48CF1A9}" destId="{6A8E370B-032A-4971-959D-9E7A0DC2CA4B}" srcOrd="6" destOrd="0" presId="urn:microsoft.com/office/officeart/2008/layout/RadialCluster"/>
    <dgm:cxn modelId="{C3D9C035-77F8-4655-B6DC-257EE1758D68}" type="presParOf" srcId="{888F316C-D567-4C75-8332-D62CA48CF1A9}" destId="{2E18F29C-C510-4DE2-9B09-76074BB735F9}" srcOrd="7" destOrd="0" presId="urn:microsoft.com/office/officeart/2008/layout/RadialCluster"/>
    <dgm:cxn modelId="{03E8CDB8-B5D6-4098-958A-4F039A563D40}" type="presParOf" srcId="{888F316C-D567-4C75-8332-D62CA48CF1A9}" destId="{F3234565-F174-41EC-BEF1-83C0D65597FE}" srcOrd="8" destOrd="0" presId="urn:microsoft.com/office/officeart/2008/layout/RadialCluster"/>
    <dgm:cxn modelId="{4131E2CB-24D0-4733-9FE4-4FCA56F6DA1D}" type="presParOf" srcId="{888F316C-D567-4C75-8332-D62CA48CF1A9}" destId="{47FA83AA-277D-435E-97CF-F8986DC8621A}" srcOrd="9" destOrd="0" presId="urn:microsoft.com/office/officeart/2008/layout/RadialCluster"/>
    <dgm:cxn modelId="{F8E0A867-3323-4ED6-B18D-288B6E1B7ADA}" type="presParOf" srcId="{888F316C-D567-4C75-8332-D62CA48CF1A9}" destId="{837E2590-44B3-451F-8513-50F1A1FDFBA1}" srcOrd="10" destOrd="0" presId="urn:microsoft.com/office/officeart/2008/layout/RadialCluster"/>
    <dgm:cxn modelId="{D89C3A67-7C02-4920-A80A-25470FFE2ABC}" type="presParOf" srcId="{888F316C-D567-4C75-8332-D62CA48CF1A9}" destId="{E1D1B492-7294-4197-9C76-BB8A8F4B469A}" srcOrd="11" destOrd="0" presId="urn:microsoft.com/office/officeart/2008/layout/RadialCluster"/>
    <dgm:cxn modelId="{070DB856-8516-4645-B81C-FB325A90173A}" type="presParOf" srcId="{888F316C-D567-4C75-8332-D62CA48CF1A9}" destId="{F1C137C3-5334-45CB-9029-2A8B18C8EC44}" srcOrd="12" destOrd="0" presId="urn:microsoft.com/office/officeart/2008/layout/RadialCluster"/>
    <dgm:cxn modelId="{90191E83-EEE8-4ADC-98DB-388CAB24576D}" type="presParOf" srcId="{888F316C-D567-4C75-8332-D62CA48CF1A9}" destId="{5C87CD56-62D5-43B4-88DD-3A6AC6CEB4E3}" srcOrd="13" destOrd="0" presId="urn:microsoft.com/office/officeart/2008/layout/RadialCluster"/>
    <dgm:cxn modelId="{FA499974-6658-486F-90A9-A88B18ABDB5F}" type="presParOf" srcId="{888F316C-D567-4C75-8332-D62CA48CF1A9}" destId="{DF3827A0-0B4F-40C6-A769-7B60ED7DAB95}"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254EE-EC03-479F-A667-5B659D85C587}">
      <dsp:nvSpPr>
        <dsp:cNvPr id="0" name=""/>
        <dsp:cNvSpPr/>
      </dsp:nvSpPr>
      <dsp:spPr>
        <a:xfrm>
          <a:off x="2348865" y="2148048"/>
          <a:ext cx="1884889" cy="1884889"/>
        </a:xfrm>
        <a:prstGeom prst="roundRect">
          <a:avLst/>
        </a:prstGeom>
        <a:solidFill>
          <a:schemeClr val="accent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US" sz="2600" kern="1200" dirty="0"/>
            <a:t>Building a  </a:t>
          </a:r>
          <a:br>
            <a:rPr lang="en-US" sz="2600" kern="1200" dirty="0"/>
          </a:br>
          <a:r>
            <a:rPr lang="en-US" sz="2600" kern="1200" dirty="0"/>
            <a:t>More Sustainable City</a:t>
          </a:r>
        </a:p>
      </dsp:txBody>
      <dsp:txXfrm>
        <a:off x="2440878" y="2240061"/>
        <a:ext cx="1700863" cy="1700863"/>
      </dsp:txXfrm>
    </dsp:sp>
    <dsp:sp modelId="{A7C4F753-C941-4667-BD9F-8C662655A967}">
      <dsp:nvSpPr>
        <dsp:cNvPr id="0" name=""/>
        <dsp:cNvSpPr/>
      </dsp:nvSpPr>
      <dsp:spPr>
        <a:xfrm rot="16211905">
          <a:off x="2949466" y="1801743"/>
          <a:ext cx="692614" cy="0"/>
        </a:xfrm>
        <a:custGeom>
          <a:avLst/>
          <a:gdLst/>
          <a:ahLst/>
          <a:cxnLst/>
          <a:rect l="0" t="0" r="0" b="0"/>
          <a:pathLst>
            <a:path>
              <a:moveTo>
                <a:pt x="0" y="0"/>
              </a:moveTo>
              <a:lnTo>
                <a:pt x="69261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B2E6FF-E8B2-4546-9846-39F26BF09A76}">
      <dsp:nvSpPr>
        <dsp:cNvPr id="0" name=""/>
        <dsp:cNvSpPr/>
      </dsp:nvSpPr>
      <dsp:spPr>
        <a:xfrm>
          <a:off x="2422674" y="67954"/>
          <a:ext cx="1753401" cy="1387483"/>
        </a:xfrm>
        <a:prstGeom prst="roundRect">
          <a:avLst/>
        </a:prstGeom>
        <a:solidFill>
          <a:schemeClr val="accent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Environmental Awareness and Advocacy </a:t>
          </a:r>
        </a:p>
      </dsp:txBody>
      <dsp:txXfrm>
        <a:off x="2490405" y="135685"/>
        <a:ext cx="1617939" cy="1252021"/>
      </dsp:txXfrm>
    </dsp:sp>
    <dsp:sp modelId="{5044B342-97FE-492A-B6DA-7085AD34F158}">
      <dsp:nvSpPr>
        <dsp:cNvPr id="0" name=""/>
        <dsp:cNvSpPr/>
      </dsp:nvSpPr>
      <dsp:spPr>
        <a:xfrm rot="18965402">
          <a:off x="4206252" y="2115017"/>
          <a:ext cx="196748" cy="0"/>
        </a:xfrm>
        <a:custGeom>
          <a:avLst/>
          <a:gdLst/>
          <a:ahLst/>
          <a:cxnLst/>
          <a:rect l="0" t="0" r="0" b="0"/>
          <a:pathLst>
            <a:path>
              <a:moveTo>
                <a:pt x="0" y="0"/>
              </a:moveTo>
              <a:lnTo>
                <a:pt x="196748"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69E9EC-DFD2-4627-A590-28831B6AAEE6}">
      <dsp:nvSpPr>
        <dsp:cNvPr id="0" name=""/>
        <dsp:cNvSpPr/>
      </dsp:nvSpPr>
      <dsp:spPr>
        <a:xfrm>
          <a:off x="4299273" y="701854"/>
          <a:ext cx="1549561" cy="1344937"/>
        </a:xfrm>
        <a:prstGeom prst="roundRect">
          <a:avLst/>
        </a:prstGeom>
        <a:solidFill>
          <a:schemeClr val="accent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Community Gardening and Garden Stewardship</a:t>
          </a:r>
        </a:p>
      </dsp:txBody>
      <dsp:txXfrm>
        <a:off x="4364927" y="767508"/>
        <a:ext cx="1418253" cy="1213629"/>
      </dsp:txXfrm>
    </dsp:sp>
    <dsp:sp modelId="{60B83D26-CE67-4AA5-9EE4-9B8B50BF63DE}">
      <dsp:nvSpPr>
        <dsp:cNvPr id="0" name=""/>
        <dsp:cNvSpPr/>
      </dsp:nvSpPr>
      <dsp:spPr>
        <a:xfrm rot="98842">
          <a:off x="4233586" y="3129333"/>
          <a:ext cx="816426" cy="0"/>
        </a:xfrm>
        <a:custGeom>
          <a:avLst/>
          <a:gdLst/>
          <a:ahLst/>
          <a:cxnLst/>
          <a:rect l="0" t="0" r="0" b="0"/>
          <a:pathLst>
            <a:path>
              <a:moveTo>
                <a:pt x="0" y="0"/>
              </a:moveTo>
              <a:lnTo>
                <a:pt x="816426"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8E370B-032A-4971-959D-9E7A0DC2CA4B}">
      <dsp:nvSpPr>
        <dsp:cNvPr id="0" name=""/>
        <dsp:cNvSpPr/>
      </dsp:nvSpPr>
      <dsp:spPr>
        <a:xfrm>
          <a:off x="5049843" y="2251022"/>
          <a:ext cx="1794016" cy="1831687"/>
        </a:xfrm>
        <a:prstGeom prst="roundRect">
          <a:avLst/>
        </a:prstGeom>
        <a:solidFill>
          <a:schemeClr val="accent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Bicycling, Walking and Public Transportation </a:t>
          </a:r>
        </a:p>
      </dsp:txBody>
      <dsp:txXfrm>
        <a:off x="5137420" y="2338599"/>
        <a:ext cx="1618862" cy="1656533"/>
      </dsp:txXfrm>
    </dsp:sp>
    <dsp:sp modelId="{2E18F29C-C510-4DE2-9B09-76074BB735F9}">
      <dsp:nvSpPr>
        <dsp:cNvPr id="0" name=""/>
        <dsp:cNvSpPr/>
      </dsp:nvSpPr>
      <dsp:spPr>
        <a:xfrm rot="3098305">
          <a:off x="3989044" y="4132579"/>
          <a:ext cx="254151" cy="0"/>
        </a:xfrm>
        <a:custGeom>
          <a:avLst/>
          <a:gdLst/>
          <a:ahLst/>
          <a:cxnLst/>
          <a:rect l="0" t="0" r="0" b="0"/>
          <a:pathLst>
            <a:path>
              <a:moveTo>
                <a:pt x="0" y="0"/>
              </a:moveTo>
              <a:lnTo>
                <a:pt x="254151"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234565-F174-41EC-BEF1-83C0D65597FE}">
      <dsp:nvSpPr>
        <dsp:cNvPr id="0" name=""/>
        <dsp:cNvSpPr/>
      </dsp:nvSpPr>
      <dsp:spPr>
        <a:xfrm>
          <a:off x="3631982" y="4232220"/>
          <a:ext cx="2376113" cy="1579415"/>
        </a:xfrm>
        <a:prstGeom prst="roundRect">
          <a:avLst/>
        </a:prstGeom>
        <a:no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Open space – Including spaces for activities such as sports, dog walking; skateboarding; etc. </a:t>
          </a:r>
        </a:p>
      </dsp:txBody>
      <dsp:txXfrm>
        <a:off x="3709083" y="4309321"/>
        <a:ext cx="2221911" cy="1425213"/>
      </dsp:txXfrm>
    </dsp:sp>
    <dsp:sp modelId="{47FA83AA-277D-435E-97CF-F8986DC8621A}">
      <dsp:nvSpPr>
        <dsp:cNvPr id="0" name=""/>
        <dsp:cNvSpPr/>
      </dsp:nvSpPr>
      <dsp:spPr>
        <a:xfrm rot="7081478">
          <a:off x="2507266" y="4202548"/>
          <a:ext cx="384280" cy="0"/>
        </a:xfrm>
        <a:custGeom>
          <a:avLst/>
          <a:gdLst/>
          <a:ahLst/>
          <a:cxnLst/>
          <a:rect l="0" t="0" r="0" b="0"/>
          <a:pathLst>
            <a:path>
              <a:moveTo>
                <a:pt x="0" y="0"/>
              </a:moveTo>
              <a:lnTo>
                <a:pt x="384280"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7E2590-44B3-451F-8513-50F1A1FDFBA1}">
      <dsp:nvSpPr>
        <dsp:cNvPr id="0" name=""/>
        <dsp:cNvSpPr/>
      </dsp:nvSpPr>
      <dsp:spPr>
        <a:xfrm>
          <a:off x="1363396" y="4372159"/>
          <a:ext cx="1586778" cy="1699704"/>
        </a:xfrm>
        <a:prstGeom prst="roundRect">
          <a:avLst/>
        </a:prstGeom>
        <a:no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Youth and Families</a:t>
          </a:r>
        </a:p>
      </dsp:txBody>
      <dsp:txXfrm>
        <a:off x="1440856" y="4449619"/>
        <a:ext cx="1431858" cy="1544784"/>
      </dsp:txXfrm>
    </dsp:sp>
    <dsp:sp modelId="{E1D1B492-7294-4197-9C76-BB8A8F4B469A}">
      <dsp:nvSpPr>
        <dsp:cNvPr id="0" name=""/>
        <dsp:cNvSpPr/>
      </dsp:nvSpPr>
      <dsp:spPr>
        <a:xfrm rot="9912473">
          <a:off x="1394873" y="3463194"/>
          <a:ext cx="970067" cy="0"/>
        </a:xfrm>
        <a:custGeom>
          <a:avLst/>
          <a:gdLst/>
          <a:ahLst/>
          <a:cxnLst/>
          <a:rect l="0" t="0" r="0" b="0"/>
          <a:pathLst>
            <a:path>
              <a:moveTo>
                <a:pt x="0" y="0"/>
              </a:moveTo>
              <a:lnTo>
                <a:pt x="97006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C137C3-5334-45CB-9029-2A8B18C8EC44}">
      <dsp:nvSpPr>
        <dsp:cNvPr id="0" name=""/>
        <dsp:cNvSpPr/>
      </dsp:nvSpPr>
      <dsp:spPr>
        <a:xfrm>
          <a:off x="49631" y="2976509"/>
          <a:ext cx="1361316" cy="1580514"/>
        </a:xfrm>
        <a:prstGeom prst="roundRect">
          <a:avLst/>
        </a:prstGeom>
        <a:solidFill>
          <a:schemeClr val="accent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Valuing History</a:t>
          </a:r>
        </a:p>
      </dsp:txBody>
      <dsp:txXfrm>
        <a:off x="116085" y="3042963"/>
        <a:ext cx="1228408" cy="1447606"/>
      </dsp:txXfrm>
    </dsp:sp>
    <dsp:sp modelId="{5C87CD56-62D5-43B4-88DD-3A6AC6CEB4E3}">
      <dsp:nvSpPr>
        <dsp:cNvPr id="0" name=""/>
        <dsp:cNvSpPr/>
      </dsp:nvSpPr>
      <dsp:spPr>
        <a:xfrm rot="12500773">
          <a:off x="1900770" y="2468895"/>
          <a:ext cx="476673" cy="0"/>
        </a:xfrm>
        <a:custGeom>
          <a:avLst/>
          <a:gdLst/>
          <a:ahLst/>
          <a:cxnLst/>
          <a:rect l="0" t="0" r="0" b="0"/>
          <a:pathLst>
            <a:path>
              <a:moveTo>
                <a:pt x="0" y="0"/>
              </a:moveTo>
              <a:lnTo>
                <a:pt x="47667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3827A0-0B4F-40C6-A769-7B60ED7DAB95}">
      <dsp:nvSpPr>
        <dsp:cNvPr id="0" name=""/>
        <dsp:cNvSpPr/>
      </dsp:nvSpPr>
      <dsp:spPr>
        <a:xfrm>
          <a:off x="1631" y="955730"/>
          <a:ext cx="1927716" cy="1760032"/>
        </a:xfrm>
        <a:prstGeom prst="roundRect">
          <a:avLst/>
        </a:prstGeom>
        <a:no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Community Building (Engaged citizens; connections   </a:t>
          </a:r>
          <a:br>
            <a:rPr lang="en-US" sz="1800" kern="1200" dirty="0"/>
          </a:br>
          <a:r>
            <a:rPr lang="en-US" sz="1800" kern="1200" dirty="0"/>
            <a:t>within and across neighborhoods)</a:t>
          </a:r>
        </a:p>
      </dsp:txBody>
      <dsp:txXfrm>
        <a:off x="87549" y="1041648"/>
        <a:ext cx="1755880" cy="158819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8AD32EA-4526-47CE-903B-1CB46041402A}" type="datetimeFigureOut">
              <a:rPr lang="en-US" smtClean="0"/>
              <a:t>4/5/2018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77739B9-0F38-440A-B76E-45F2C4610689}" type="slidenum">
              <a:rPr lang="en-US" smtClean="0"/>
              <a:t>‹#›</a:t>
            </a:fld>
            <a:endParaRPr lang="en-US"/>
          </a:p>
        </p:txBody>
      </p:sp>
    </p:spTree>
    <p:extLst>
      <p:ext uri="{BB962C8B-B14F-4D97-AF65-F5344CB8AC3E}">
        <p14:creationId xmlns:p14="http://schemas.microsoft.com/office/powerpoint/2010/main" val="395255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from April 3</a:t>
            </a:r>
            <a:r>
              <a:rPr lang="en-US" baseline="30000" dirty="0"/>
              <a:t>rd</a:t>
            </a:r>
            <a:r>
              <a:rPr lang="en-US" dirty="0"/>
              <a:t> – PMAC to get copy of Care &amp; Control Agreement (have filed request); Rep. Rushing to convene legislators around SWCP; Jennifer to contact Rep. </a:t>
            </a:r>
            <a:r>
              <a:rPr lang="en-US" dirty="0" err="1"/>
              <a:t>Chynah</a:t>
            </a:r>
            <a:r>
              <a:rPr lang="en-US" dirty="0"/>
              <a:t> Tyler to get better acquainted; invite DCR Commissioner to meet; request DCR to attend PMAC quarterly &amp; establish better chain of communication beyond local/park requests. FY2020 budget requests?  Specific actions around each project. </a:t>
            </a:r>
          </a:p>
        </p:txBody>
      </p:sp>
      <p:sp>
        <p:nvSpPr>
          <p:cNvPr id="4" name="Slide Number Placeholder 3"/>
          <p:cNvSpPr>
            <a:spLocks noGrp="1"/>
          </p:cNvSpPr>
          <p:nvPr>
            <p:ph type="sldNum" sz="quarter" idx="10"/>
          </p:nvPr>
        </p:nvSpPr>
        <p:spPr/>
        <p:txBody>
          <a:bodyPr/>
          <a:lstStyle/>
          <a:p>
            <a:fld id="{777739B9-0F38-440A-B76E-45F2C4610689}" type="slidenum">
              <a:rPr lang="en-US" smtClean="0"/>
              <a:t>2</a:t>
            </a:fld>
            <a:endParaRPr lang="en-US"/>
          </a:p>
        </p:txBody>
      </p:sp>
    </p:spTree>
    <p:extLst>
      <p:ext uri="{BB962C8B-B14F-4D97-AF65-F5344CB8AC3E}">
        <p14:creationId xmlns:p14="http://schemas.microsoft.com/office/powerpoint/2010/main" val="104220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Lauer</a:t>
            </a:r>
          </a:p>
        </p:txBody>
      </p:sp>
      <p:sp>
        <p:nvSpPr>
          <p:cNvPr id="4" name="Slide Number Placeholder 3"/>
          <p:cNvSpPr>
            <a:spLocks noGrp="1"/>
          </p:cNvSpPr>
          <p:nvPr>
            <p:ph type="sldNum" sz="quarter" idx="10"/>
          </p:nvPr>
        </p:nvSpPr>
        <p:spPr/>
        <p:txBody>
          <a:bodyPr/>
          <a:lstStyle/>
          <a:p>
            <a:fld id="{777739B9-0F38-440A-B76E-45F2C4610689}" type="slidenum">
              <a:rPr lang="en-US" smtClean="0"/>
              <a:t>8</a:t>
            </a:fld>
            <a:endParaRPr lang="en-US"/>
          </a:p>
        </p:txBody>
      </p:sp>
    </p:spTree>
    <p:extLst>
      <p:ext uri="{BB962C8B-B14F-4D97-AF65-F5344CB8AC3E}">
        <p14:creationId xmlns:p14="http://schemas.microsoft.com/office/powerpoint/2010/main" val="2095210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Sarah Freeman – did they do a study</a:t>
            </a:r>
          </a:p>
        </p:txBody>
      </p:sp>
      <p:sp>
        <p:nvSpPr>
          <p:cNvPr id="4" name="Slide Number Placeholder 3"/>
          <p:cNvSpPr>
            <a:spLocks noGrp="1"/>
          </p:cNvSpPr>
          <p:nvPr>
            <p:ph type="sldNum" sz="quarter" idx="10"/>
          </p:nvPr>
        </p:nvSpPr>
        <p:spPr/>
        <p:txBody>
          <a:bodyPr/>
          <a:lstStyle/>
          <a:p>
            <a:fld id="{777739B9-0F38-440A-B76E-45F2C4610689}" type="slidenum">
              <a:rPr lang="en-US" smtClean="0"/>
              <a:t>10</a:t>
            </a:fld>
            <a:endParaRPr lang="en-US"/>
          </a:p>
        </p:txBody>
      </p:sp>
    </p:spTree>
    <p:extLst>
      <p:ext uri="{BB962C8B-B14F-4D97-AF65-F5344CB8AC3E}">
        <p14:creationId xmlns:p14="http://schemas.microsoft.com/office/powerpoint/2010/main" val="3231409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E65B04-C54B-4481-8F99-9D6F2B7B18DA}" type="datetimeFigureOut">
              <a:rPr lang="en-US" smtClean="0"/>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69A466-D989-470B-BE54-631EE76244F7}"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62369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E65B04-C54B-4481-8F99-9D6F2B7B18DA}" type="datetimeFigureOut">
              <a:rPr lang="en-US" smtClean="0"/>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69A466-D989-470B-BE54-631EE76244F7}" type="slidenum">
              <a:rPr lang="en-US" smtClean="0"/>
              <a:t>‹#›</a:t>
            </a:fld>
            <a:endParaRPr lang="en-US" dirty="0"/>
          </a:p>
        </p:txBody>
      </p:sp>
    </p:spTree>
    <p:extLst>
      <p:ext uri="{BB962C8B-B14F-4D97-AF65-F5344CB8AC3E}">
        <p14:creationId xmlns:p14="http://schemas.microsoft.com/office/powerpoint/2010/main" val="4075666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E65B04-C54B-4481-8F99-9D6F2B7B18DA}" type="datetimeFigureOut">
              <a:rPr lang="en-US" smtClean="0"/>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69A466-D989-470B-BE54-631EE76244F7}" type="slidenum">
              <a:rPr lang="en-US" smtClean="0"/>
              <a:t>‹#›</a:t>
            </a:fld>
            <a:endParaRPr lang="en-US" dirty="0"/>
          </a:p>
        </p:txBody>
      </p:sp>
    </p:spTree>
    <p:extLst>
      <p:ext uri="{BB962C8B-B14F-4D97-AF65-F5344CB8AC3E}">
        <p14:creationId xmlns:p14="http://schemas.microsoft.com/office/powerpoint/2010/main" val="27355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E65B04-C54B-4481-8F99-9D6F2B7B18DA}" type="datetimeFigureOut">
              <a:rPr lang="en-US" smtClean="0"/>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69A466-D989-470B-BE54-631EE76244F7}" type="slidenum">
              <a:rPr lang="en-US" smtClean="0"/>
              <a:t>‹#›</a:t>
            </a:fld>
            <a:endParaRPr lang="en-US" dirty="0"/>
          </a:p>
        </p:txBody>
      </p:sp>
    </p:spTree>
    <p:extLst>
      <p:ext uri="{BB962C8B-B14F-4D97-AF65-F5344CB8AC3E}">
        <p14:creationId xmlns:p14="http://schemas.microsoft.com/office/powerpoint/2010/main" val="3598115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E65B04-C54B-4481-8F99-9D6F2B7B18DA}" type="datetimeFigureOut">
              <a:rPr lang="en-US" smtClean="0"/>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69A466-D989-470B-BE54-631EE76244F7}"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786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E65B04-C54B-4481-8F99-9D6F2B7B18DA}" type="datetimeFigureOut">
              <a:rPr lang="en-US" smtClean="0"/>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69A466-D989-470B-BE54-631EE76244F7}" type="slidenum">
              <a:rPr lang="en-US" smtClean="0"/>
              <a:t>‹#›</a:t>
            </a:fld>
            <a:endParaRPr lang="en-US" dirty="0"/>
          </a:p>
        </p:txBody>
      </p:sp>
    </p:spTree>
    <p:extLst>
      <p:ext uri="{BB962C8B-B14F-4D97-AF65-F5344CB8AC3E}">
        <p14:creationId xmlns:p14="http://schemas.microsoft.com/office/powerpoint/2010/main" val="1120453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E65B04-C54B-4481-8F99-9D6F2B7B18DA}" type="datetimeFigureOut">
              <a:rPr lang="en-US" smtClean="0"/>
              <a:t>4/5/2018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69A466-D989-470B-BE54-631EE76244F7}" type="slidenum">
              <a:rPr lang="en-US" smtClean="0"/>
              <a:t>‹#›</a:t>
            </a:fld>
            <a:endParaRPr lang="en-US" dirty="0"/>
          </a:p>
        </p:txBody>
      </p:sp>
    </p:spTree>
    <p:extLst>
      <p:ext uri="{BB962C8B-B14F-4D97-AF65-F5344CB8AC3E}">
        <p14:creationId xmlns:p14="http://schemas.microsoft.com/office/powerpoint/2010/main" val="364734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E65B04-C54B-4481-8F99-9D6F2B7B18DA}" type="datetimeFigureOut">
              <a:rPr lang="en-US" smtClean="0"/>
              <a:t>4/5/2018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69A466-D989-470B-BE54-631EE76244F7}" type="slidenum">
              <a:rPr lang="en-US" smtClean="0"/>
              <a:t>‹#›</a:t>
            </a:fld>
            <a:endParaRPr lang="en-US" dirty="0"/>
          </a:p>
        </p:txBody>
      </p:sp>
    </p:spTree>
    <p:extLst>
      <p:ext uri="{BB962C8B-B14F-4D97-AF65-F5344CB8AC3E}">
        <p14:creationId xmlns:p14="http://schemas.microsoft.com/office/powerpoint/2010/main" val="1492784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FE65B04-C54B-4481-8F99-9D6F2B7B18DA}" type="datetimeFigureOut">
              <a:rPr lang="en-US" smtClean="0"/>
              <a:t>4/5/2018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769A466-D989-470B-BE54-631EE76244F7}" type="slidenum">
              <a:rPr lang="en-US" smtClean="0"/>
              <a:t>‹#›</a:t>
            </a:fld>
            <a:endParaRPr lang="en-US" dirty="0"/>
          </a:p>
        </p:txBody>
      </p:sp>
    </p:spTree>
    <p:extLst>
      <p:ext uri="{BB962C8B-B14F-4D97-AF65-F5344CB8AC3E}">
        <p14:creationId xmlns:p14="http://schemas.microsoft.com/office/powerpoint/2010/main" val="312390908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FE65B04-C54B-4481-8F99-9D6F2B7B18DA}" type="datetimeFigureOut">
              <a:rPr lang="en-US" smtClean="0"/>
              <a:t>4/5/2018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769A466-D989-470B-BE54-631EE76244F7}" type="slidenum">
              <a:rPr lang="en-US" smtClean="0"/>
              <a:t>‹#›</a:t>
            </a:fld>
            <a:endParaRPr lang="en-US" dirty="0"/>
          </a:p>
        </p:txBody>
      </p:sp>
    </p:spTree>
    <p:extLst>
      <p:ext uri="{BB962C8B-B14F-4D97-AF65-F5344CB8AC3E}">
        <p14:creationId xmlns:p14="http://schemas.microsoft.com/office/powerpoint/2010/main" val="128244684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FE65B04-C54B-4481-8F99-9D6F2B7B18DA}" type="datetimeFigureOut">
              <a:rPr lang="en-US" smtClean="0"/>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69A466-D989-470B-BE54-631EE76244F7}" type="slidenum">
              <a:rPr lang="en-US" smtClean="0"/>
              <a:t>‹#›</a:t>
            </a:fld>
            <a:endParaRPr lang="en-US" dirty="0"/>
          </a:p>
        </p:txBody>
      </p:sp>
    </p:spTree>
    <p:extLst>
      <p:ext uri="{BB962C8B-B14F-4D97-AF65-F5344CB8AC3E}">
        <p14:creationId xmlns:p14="http://schemas.microsoft.com/office/powerpoint/2010/main" val="3658736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FE65B04-C54B-4481-8F99-9D6F2B7B18DA}" type="datetimeFigureOut">
              <a:rPr lang="en-US" smtClean="0"/>
              <a:t>4/5/2018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769A466-D989-470B-BE54-631EE76244F7}"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959329"/>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wcpc.org/survey"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cpc.org/bicycling.asp"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sz="6600" b="1" dirty="0">
                <a:solidFill>
                  <a:schemeClr val="accent6">
                    <a:lumMod val="50000"/>
                  </a:schemeClr>
                </a:solidFill>
              </a:rPr>
            </a:br>
            <a:br>
              <a:rPr lang="en-US" sz="6600" b="1" dirty="0">
                <a:solidFill>
                  <a:schemeClr val="accent6">
                    <a:lumMod val="50000"/>
                  </a:schemeClr>
                </a:solidFill>
              </a:rPr>
            </a:br>
            <a:r>
              <a:rPr lang="en-US" sz="6600" b="1" dirty="0">
                <a:solidFill>
                  <a:schemeClr val="accent6">
                    <a:lumMod val="50000"/>
                  </a:schemeClr>
                </a:solidFill>
              </a:rPr>
              <a:t>Southwest Corridor Park </a:t>
            </a:r>
            <a:br>
              <a:rPr lang="en-US" sz="6600" b="1" dirty="0">
                <a:solidFill>
                  <a:schemeClr val="accent6">
                    <a:lumMod val="50000"/>
                  </a:schemeClr>
                </a:solidFill>
              </a:rPr>
            </a:br>
            <a:r>
              <a:rPr lang="en-US" sz="6600" b="1" dirty="0">
                <a:solidFill>
                  <a:schemeClr val="accent6">
                    <a:lumMod val="50000"/>
                  </a:schemeClr>
                </a:solidFill>
              </a:rPr>
              <a:t>PMAC 2018 Priorities </a:t>
            </a:r>
          </a:p>
        </p:txBody>
      </p:sp>
      <p:sp>
        <p:nvSpPr>
          <p:cNvPr id="5" name="TextBox 4"/>
          <p:cNvSpPr txBox="1"/>
          <p:nvPr/>
        </p:nvSpPr>
        <p:spPr>
          <a:xfrm>
            <a:off x="9045525" y="5711482"/>
            <a:ext cx="2405576" cy="461665"/>
          </a:xfrm>
          <a:prstGeom prst="rect">
            <a:avLst/>
          </a:prstGeom>
          <a:noFill/>
        </p:spPr>
        <p:txBody>
          <a:bodyPr wrap="square" rtlCol="0">
            <a:spAutoFit/>
          </a:bodyPr>
          <a:lstStyle/>
          <a:p>
            <a:r>
              <a:rPr lang="en-US" sz="2400" b="1" dirty="0">
                <a:solidFill>
                  <a:schemeClr val="accent6">
                    <a:lumMod val="50000"/>
                  </a:schemeClr>
                </a:solidFill>
              </a:rPr>
              <a:t>April 3, 2018 </a:t>
            </a:r>
          </a:p>
        </p:txBody>
      </p:sp>
    </p:spTree>
    <p:extLst>
      <p:ext uri="{BB962C8B-B14F-4D97-AF65-F5344CB8AC3E}">
        <p14:creationId xmlns:p14="http://schemas.microsoft.com/office/powerpoint/2010/main" val="562603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3" y="102835"/>
            <a:ext cx="11708090" cy="689952"/>
          </a:xfrm>
        </p:spPr>
        <p:txBody>
          <a:bodyPr>
            <a:noAutofit/>
          </a:bodyPr>
          <a:lstStyle/>
          <a:p>
            <a:pPr>
              <a:lnSpc>
                <a:spcPts val="2600"/>
              </a:lnSpc>
            </a:pPr>
            <a:r>
              <a:rPr lang="en-US" dirty="0"/>
              <a:t>Tree Study and Replacement</a:t>
            </a:r>
          </a:p>
        </p:txBody>
      </p:sp>
      <p:graphicFrame>
        <p:nvGraphicFramePr>
          <p:cNvPr id="3" name="Table 2">
            <a:extLst>
              <a:ext uri="{FF2B5EF4-FFF2-40B4-BE49-F238E27FC236}">
                <a16:creationId xmlns:a16="http://schemas.microsoft.com/office/drawing/2014/main" id="{35F32268-C67E-45DC-9887-289E9028A5BA}"/>
              </a:ext>
            </a:extLst>
          </p:cNvPr>
          <p:cNvGraphicFramePr>
            <a:graphicFrameLocks noGrp="1"/>
          </p:cNvGraphicFramePr>
          <p:nvPr>
            <p:extLst>
              <p:ext uri="{D42A27DB-BD31-4B8C-83A1-F6EECF244321}">
                <p14:modId xmlns:p14="http://schemas.microsoft.com/office/powerpoint/2010/main" val="3865294621"/>
              </p:ext>
            </p:extLst>
          </p:nvPr>
        </p:nvGraphicFramePr>
        <p:xfrm>
          <a:off x="0" y="903754"/>
          <a:ext cx="12192000" cy="5861685"/>
        </p:xfrm>
        <a:graphic>
          <a:graphicData uri="http://schemas.openxmlformats.org/drawingml/2006/table">
            <a:tbl>
              <a:tblPr firstRow="1" bandRow="1">
                <a:tableStyleId>{5C22544A-7EE6-4342-B048-85BDC9FD1C3A}</a:tableStyleId>
              </a:tblPr>
              <a:tblGrid>
                <a:gridCol w="3945213">
                  <a:extLst>
                    <a:ext uri="{9D8B030D-6E8A-4147-A177-3AD203B41FA5}">
                      <a16:colId xmlns:a16="http://schemas.microsoft.com/office/drawing/2014/main" val="2519744087"/>
                    </a:ext>
                  </a:extLst>
                </a:gridCol>
                <a:gridCol w="8246787">
                  <a:extLst>
                    <a:ext uri="{9D8B030D-6E8A-4147-A177-3AD203B41FA5}">
                      <a16:colId xmlns:a16="http://schemas.microsoft.com/office/drawing/2014/main" val="2783067"/>
                    </a:ext>
                  </a:extLst>
                </a:gridCol>
              </a:tblGrid>
              <a:tr h="370840">
                <a:tc>
                  <a:txBody>
                    <a:bodyPr/>
                    <a:lstStyle/>
                    <a:p>
                      <a:r>
                        <a:rPr lang="en-US" dirty="0"/>
                        <a:t>Project:</a:t>
                      </a:r>
                    </a:p>
                  </a:txBody>
                  <a:tcPr/>
                </a:tc>
                <a:tc>
                  <a:txBody>
                    <a:bodyPr/>
                    <a:lstStyle/>
                    <a:p>
                      <a:r>
                        <a:rPr lang="en-US" dirty="0"/>
                        <a:t>Background:</a:t>
                      </a:r>
                    </a:p>
                  </a:txBody>
                  <a:tcPr/>
                </a:tc>
                <a:extLst>
                  <a:ext uri="{0D108BD9-81ED-4DB2-BD59-A6C34878D82A}">
                    <a16:rowId xmlns:a16="http://schemas.microsoft.com/office/drawing/2014/main" val="3409933508"/>
                  </a:ext>
                </a:extLst>
              </a:tr>
              <a:tr h="370840">
                <a:tc rowSpan="3">
                  <a:txBody>
                    <a:bodyPr/>
                    <a:lstStyle/>
                    <a:p>
                      <a:pPr marL="0" indent="0">
                        <a:lnSpc>
                          <a:spcPts val="2600"/>
                        </a:lnSpc>
                        <a:buFont typeface="+mj-lt"/>
                        <a:buNone/>
                      </a:pPr>
                      <a:r>
                        <a:rPr lang="en-US" b="1" dirty="0"/>
                        <a:t>Tree Study and Replacement</a:t>
                      </a:r>
                    </a:p>
                    <a:p>
                      <a:pPr marL="0" indent="0">
                        <a:lnSpc>
                          <a:spcPts val="2600"/>
                        </a:lnSpc>
                        <a:buFont typeface="+mj-lt"/>
                        <a:buNone/>
                      </a:pPr>
                      <a:endParaRPr lang="en-US" dirty="0"/>
                    </a:p>
                    <a:p>
                      <a:pPr marL="0" indent="0">
                        <a:lnSpc>
                          <a:spcPts val="2600"/>
                        </a:lnSpc>
                        <a:buFont typeface="+mj-lt"/>
                        <a:buNone/>
                      </a:pPr>
                      <a:r>
                        <a:rPr lang="en-US" dirty="0"/>
                        <a:t>The Southwest Corridor Park Conservancy requests a formal assessment and planning process for looking at trees in the park and making a plan for tree replacement wherever trees are reaching the end of their lifespan.   </a:t>
                      </a:r>
                    </a:p>
                  </a:txBody>
                  <a:tcPr/>
                </a:tc>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lang="en-US" dirty="0"/>
                        <a:t>Timeframe:  Identified in Oct 2017 annual meeting; Under discussion for a longer period</a:t>
                      </a:r>
                    </a:p>
                  </a:txBody>
                  <a:tcPr/>
                </a:tc>
                <a:extLst>
                  <a:ext uri="{0D108BD9-81ED-4DB2-BD59-A6C34878D82A}">
                    <a16:rowId xmlns:a16="http://schemas.microsoft.com/office/drawing/2014/main" val="557853476"/>
                  </a:ext>
                </a:extLst>
              </a:tr>
              <a:tr h="370840">
                <a:tc vMerge="1">
                  <a:txBody>
                    <a:bodyPr/>
                    <a:lstStyle/>
                    <a:p>
                      <a:pPr>
                        <a:lnSpc>
                          <a:spcPts val="2600"/>
                        </a:lnSpc>
                      </a:pPr>
                      <a:endParaRPr lang="en-US" dirty="0"/>
                    </a:p>
                  </a:txBody>
                  <a:tcPr/>
                </a:tc>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lang="en-US" dirty="0"/>
                        <a:t>History:  During the brainstorming session at the October 2017 PMAC Annual Meeting, there was strong support for attention to trees, hardscape, signage and other park features.   Because the park is now approaching 30 years old, many of the original plantings and structures need rejuvenation or replacement. </a:t>
                      </a:r>
                    </a:p>
                    <a:p>
                      <a:pPr marL="0" marR="0" lvl="0" indent="0" algn="l" defTabSz="914400" rtl="0" eaLnBrk="1" fontAlgn="auto" latinLnBrk="0" hangingPunct="1">
                        <a:lnSpc>
                          <a:spcPts val="26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92607429"/>
                  </a:ext>
                </a:extLst>
              </a:tr>
              <a:tr h="370840">
                <a:tc vMerge="1">
                  <a:txBody>
                    <a:bodyPr/>
                    <a:lstStyle/>
                    <a:p>
                      <a:pPr>
                        <a:lnSpc>
                          <a:spcPts val="2600"/>
                        </a:lnSpc>
                      </a:pPr>
                      <a:endParaRPr lang="en-US" i="1" dirty="0"/>
                    </a:p>
                  </a:txBody>
                  <a:tcPr/>
                </a:tc>
                <a:tc>
                  <a:txBody>
                    <a:bodyPr/>
                    <a:lstStyle/>
                    <a:p>
                      <a:pPr>
                        <a:lnSpc>
                          <a:spcPts val="2600"/>
                        </a:lnSpc>
                      </a:pPr>
                      <a:r>
                        <a:rPr lang="en-US" dirty="0"/>
                        <a:t>Current/Next steps:  </a:t>
                      </a:r>
                    </a:p>
                    <a:p>
                      <a:pPr marL="285750" indent="-285750">
                        <a:lnSpc>
                          <a:spcPts val="2600"/>
                        </a:lnSpc>
                        <a:buFont typeface="Arial" panose="020B0604020202020204" pitchFamily="34" charset="0"/>
                        <a:buChar char="•"/>
                      </a:pPr>
                      <a:r>
                        <a:rPr lang="en-US" dirty="0"/>
                        <a:t>Develop a scope of work</a:t>
                      </a:r>
                    </a:p>
                    <a:p>
                      <a:pPr marL="285750" indent="-285750">
                        <a:lnSpc>
                          <a:spcPts val="2600"/>
                        </a:lnSpc>
                        <a:buFont typeface="Arial" panose="020B0604020202020204" pitchFamily="34" charset="0"/>
                        <a:buChar char="•"/>
                      </a:pPr>
                      <a:r>
                        <a:rPr lang="en-US" dirty="0"/>
                        <a:t>Identify plans for a method for managing the study (part of scope of work)</a:t>
                      </a:r>
                    </a:p>
                    <a:p>
                      <a:pPr marL="285750" indent="-285750">
                        <a:lnSpc>
                          <a:spcPts val="2600"/>
                        </a:lnSpc>
                        <a:buFont typeface="Arial" panose="020B0604020202020204" pitchFamily="34" charset="0"/>
                        <a:buChar char="•"/>
                      </a:pPr>
                      <a:r>
                        <a:rPr lang="en-US" dirty="0"/>
                        <a:t>Determine which steps can be completed by volunteers, and with what supporting resources and training </a:t>
                      </a:r>
                    </a:p>
                    <a:p>
                      <a:pPr marL="285750" indent="-285750">
                        <a:lnSpc>
                          <a:spcPts val="2600"/>
                        </a:lnSpc>
                        <a:buFont typeface="Arial" panose="020B0604020202020204" pitchFamily="34" charset="0"/>
                        <a:buChar char="•"/>
                      </a:pPr>
                      <a:r>
                        <a:rPr lang="en-US" dirty="0"/>
                        <a:t>Identify resources needed for gradual replacement of trees </a:t>
                      </a:r>
                    </a:p>
                    <a:p>
                      <a:pPr marL="285750" indent="-285750">
                        <a:lnSpc>
                          <a:spcPts val="2600"/>
                        </a:lnSpc>
                        <a:buFont typeface="Arial" panose="020B0604020202020204" pitchFamily="34" charset="0"/>
                        <a:buChar char="•"/>
                      </a:pPr>
                      <a:r>
                        <a:rPr lang="en-US" dirty="0"/>
                        <a:t>Identify resources currently available; make a plan to watch for, await or seek out resources as needed.</a:t>
                      </a:r>
                    </a:p>
                    <a:p>
                      <a:pPr marL="285750" indent="-285750">
                        <a:lnSpc>
                          <a:spcPts val="2600"/>
                        </a:lnSpc>
                        <a:buFont typeface="Arial" panose="020B0604020202020204" pitchFamily="34" charset="0"/>
                        <a:buChar char="•"/>
                      </a:pPr>
                      <a:endParaRPr lang="en-US" dirty="0"/>
                    </a:p>
                  </a:txBody>
                  <a:tcPr/>
                </a:tc>
                <a:extLst>
                  <a:ext uri="{0D108BD9-81ED-4DB2-BD59-A6C34878D82A}">
                    <a16:rowId xmlns:a16="http://schemas.microsoft.com/office/drawing/2014/main" val="3596345395"/>
                  </a:ext>
                </a:extLst>
              </a:tr>
            </a:tbl>
          </a:graphicData>
        </a:graphic>
      </p:graphicFrame>
    </p:spTree>
    <p:extLst>
      <p:ext uri="{BB962C8B-B14F-4D97-AF65-F5344CB8AC3E}">
        <p14:creationId xmlns:p14="http://schemas.microsoft.com/office/powerpoint/2010/main" val="2586673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33" y="77056"/>
            <a:ext cx="11708090" cy="689952"/>
          </a:xfrm>
        </p:spPr>
        <p:txBody>
          <a:bodyPr>
            <a:noAutofit/>
          </a:bodyPr>
          <a:lstStyle/>
          <a:p>
            <a:pPr>
              <a:lnSpc>
                <a:spcPts val="2600"/>
              </a:lnSpc>
            </a:pPr>
            <a:r>
              <a:rPr lang="en-US" dirty="0"/>
              <a:t>JP Dog Park Proposal</a:t>
            </a:r>
          </a:p>
        </p:txBody>
      </p:sp>
      <p:graphicFrame>
        <p:nvGraphicFramePr>
          <p:cNvPr id="3" name="Table 2">
            <a:extLst>
              <a:ext uri="{FF2B5EF4-FFF2-40B4-BE49-F238E27FC236}">
                <a16:creationId xmlns:a16="http://schemas.microsoft.com/office/drawing/2014/main" id="{35F32268-C67E-45DC-9887-289E9028A5BA}"/>
              </a:ext>
            </a:extLst>
          </p:cNvPr>
          <p:cNvGraphicFramePr>
            <a:graphicFrameLocks noGrp="1"/>
          </p:cNvGraphicFramePr>
          <p:nvPr>
            <p:extLst>
              <p:ext uri="{D42A27DB-BD31-4B8C-83A1-F6EECF244321}">
                <p14:modId xmlns:p14="http://schemas.microsoft.com/office/powerpoint/2010/main" val="1014910444"/>
              </p:ext>
            </p:extLst>
          </p:nvPr>
        </p:nvGraphicFramePr>
        <p:xfrm>
          <a:off x="0" y="894273"/>
          <a:ext cx="12100874" cy="5886671"/>
        </p:xfrm>
        <a:graphic>
          <a:graphicData uri="http://schemas.openxmlformats.org/drawingml/2006/table">
            <a:tbl>
              <a:tblPr firstRow="1" bandRow="1">
                <a:tableStyleId>{5C22544A-7EE6-4342-B048-85BDC9FD1C3A}</a:tableStyleId>
              </a:tblPr>
              <a:tblGrid>
                <a:gridCol w="3901028">
                  <a:extLst>
                    <a:ext uri="{9D8B030D-6E8A-4147-A177-3AD203B41FA5}">
                      <a16:colId xmlns:a16="http://schemas.microsoft.com/office/drawing/2014/main" val="2519744087"/>
                    </a:ext>
                  </a:extLst>
                </a:gridCol>
                <a:gridCol w="8199846">
                  <a:extLst>
                    <a:ext uri="{9D8B030D-6E8A-4147-A177-3AD203B41FA5}">
                      <a16:colId xmlns:a16="http://schemas.microsoft.com/office/drawing/2014/main" val="2783067"/>
                    </a:ext>
                  </a:extLst>
                </a:gridCol>
              </a:tblGrid>
              <a:tr h="394652">
                <a:tc>
                  <a:txBody>
                    <a:bodyPr/>
                    <a:lstStyle/>
                    <a:p>
                      <a:r>
                        <a:rPr lang="en-US" dirty="0"/>
                        <a:t>Project:</a:t>
                      </a:r>
                    </a:p>
                  </a:txBody>
                  <a:tcPr/>
                </a:tc>
                <a:tc>
                  <a:txBody>
                    <a:bodyPr/>
                    <a:lstStyle/>
                    <a:p>
                      <a:r>
                        <a:rPr lang="en-US" dirty="0"/>
                        <a:t>Background:</a:t>
                      </a:r>
                    </a:p>
                  </a:txBody>
                  <a:tcPr/>
                </a:tc>
                <a:extLst>
                  <a:ext uri="{0D108BD9-81ED-4DB2-BD59-A6C34878D82A}">
                    <a16:rowId xmlns:a16="http://schemas.microsoft.com/office/drawing/2014/main" val="3409933508"/>
                  </a:ext>
                </a:extLst>
              </a:tr>
              <a:tr h="1127868">
                <a:tc rowSpan="3">
                  <a:txBody>
                    <a:bodyPr/>
                    <a:lstStyle/>
                    <a:p>
                      <a:pPr marL="0" indent="0">
                        <a:lnSpc>
                          <a:spcPts val="2600"/>
                        </a:lnSpc>
                        <a:buFont typeface="+mj-lt"/>
                        <a:buNone/>
                      </a:pPr>
                      <a:r>
                        <a:rPr lang="en-US" b="1" dirty="0"/>
                        <a:t>JP Dog Park Proposal</a:t>
                      </a:r>
                    </a:p>
                    <a:p>
                      <a:pPr marL="0" indent="0">
                        <a:lnSpc>
                          <a:spcPts val="2600"/>
                        </a:lnSpc>
                        <a:buFont typeface="+mj-lt"/>
                        <a:buNone/>
                      </a:pPr>
                      <a:endParaRPr lang="en-US" dirty="0"/>
                    </a:p>
                    <a:p>
                      <a:pPr marL="0" indent="0">
                        <a:lnSpc>
                          <a:spcPts val="2600"/>
                        </a:lnSpc>
                        <a:buFont typeface="+mj-lt"/>
                        <a:buNone/>
                      </a:pPr>
                      <a:endParaRPr lang="en-US" dirty="0"/>
                    </a:p>
                  </a:txBody>
                  <a:tcPr/>
                </a:tc>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lang="en-US" dirty="0"/>
                        <a:t>Timeframe: Petition in Winter/Spring 2017; First DCR public meeting in April 2017</a:t>
                      </a:r>
                    </a:p>
                    <a:p>
                      <a:pPr marL="0" marR="0" lvl="0" indent="0" algn="l" defTabSz="914400" rtl="0" eaLnBrk="1" fontAlgn="auto" latinLnBrk="0" hangingPunct="1">
                        <a:lnSpc>
                          <a:spcPts val="26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557853476"/>
                  </a:ext>
                </a:extLst>
              </a:tr>
              <a:tr h="2533478">
                <a:tc vMerge="1">
                  <a:txBody>
                    <a:bodyPr/>
                    <a:lstStyle/>
                    <a:p>
                      <a:pPr>
                        <a:lnSpc>
                          <a:spcPts val="2600"/>
                        </a:lnSpc>
                      </a:pPr>
                      <a:endParaRPr lang="en-US" dirty="0"/>
                    </a:p>
                  </a:txBody>
                  <a:tcPr/>
                </a:tc>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lang="en-US" dirty="0"/>
                        <a:t>History:  Dog owners in JP are working with the city and state to advocate for a dog park, potentially in the Southwest Corridor Park.  PMAC members assisted the dog owners group and DCR in looking at potential locations.  A DCR public meeting in April 2017 assessed one potential location; that location was decided against.  The process is still open, with a public meeting expected this coming spring.  </a:t>
                      </a:r>
                    </a:p>
                    <a:p>
                      <a:pPr marL="0" marR="0" lvl="0" indent="0" algn="l" defTabSz="914400" rtl="0" eaLnBrk="1" fontAlgn="auto" latinLnBrk="0" hangingPunct="1">
                        <a:lnSpc>
                          <a:spcPts val="26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92607429"/>
                  </a:ext>
                </a:extLst>
              </a:tr>
              <a:tr h="1830673">
                <a:tc vMerge="1">
                  <a:txBody>
                    <a:bodyPr/>
                    <a:lstStyle/>
                    <a:p>
                      <a:pPr>
                        <a:lnSpc>
                          <a:spcPts val="2600"/>
                        </a:lnSpc>
                      </a:pPr>
                      <a:endParaRPr lang="en-US" i="1" dirty="0"/>
                    </a:p>
                  </a:txBody>
                  <a:tcPr/>
                </a:tc>
                <a:tc>
                  <a:txBody>
                    <a:bodyPr/>
                    <a:lstStyle/>
                    <a:p>
                      <a:pPr>
                        <a:lnSpc>
                          <a:spcPts val="2600"/>
                        </a:lnSpc>
                      </a:pPr>
                      <a:r>
                        <a:rPr lang="en-US" dirty="0"/>
                        <a:t>Current/Next steps:  </a:t>
                      </a:r>
                    </a:p>
                    <a:p>
                      <a:pPr marL="285750" indent="-285750">
                        <a:lnSpc>
                          <a:spcPts val="2600"/>
                        </a:lnSpc>
                        <a:buFont typeface="Arial" panose="020B0604020202020204" pitchFamily="34" charset="0"/>
                        <a:buChar char="•"/>
                      </a:pPr>
                      <a:r>
                        <a:rPr lang="en-US" dirty="0"/>
                        <a:t>Continue to encourage open communication; help to publicize DCR meeting</a:t>
                      </a:r>
                    </a:p>
                    <a:p>
                      <a:pPr marL="285750" indent="-285750">
                        <a:lnSpc>
                          <a:spcPts val="2600"/>
                        </a:lnSpc>
                        <a:buFont typeface="Arial" panose="020B0604020202020204" pitchFamily="34" charset="0"/>
                        <a:buChar char="•"/>
                      </a:pPr>
                      <a:r>
                        <a:rPr lang="en-US" dirty="0"/>
                        <a:t>(Consider a “green dog” dog owner pledge – encourage dog owners to invest in and support local parks) </a:t>
                      </a:r>
                    </a:p>
                    <a:p>
                      <a:pPr marL="0" indent="0">
                        <a:lnSpc>
                          <a:spcPts val="2600"/>
                        </a:lnSpc>
                        <a:buFont typeface="Arial" panose="020B0604020202020204" pitchFamily="34" charset="0"/>
                        <a:buNone/>
                      </a:pPr>
                      <a:endParaRPr lang="en-US" dirty="0"/>
                    </a:p>
                  </a:txBody>
                  <a:tcPr/>
                </a:tc>
                <a:extLst>
                  <a:ext uri="{0D108BD9-81ED-4DB2-BD59-A6C34878D82A}">
                    <a16:rowId xmlns:a16="http://schemas.microsoft.com/office/drawing/2014/main" val="3596345395"/>
                  </a:ext>
                </a:extLst>
              </a:tr>
            </a:tbl>
          </a:graphicData>
        </a:graphic>
      </p:graphicFrame>
    </p:spTree>
    <p:extLst>
      <p:ext uri="{BB962C8B-B14F-4D97-AF65-F5344CB8AC3E}">
        <p14:creationId xmlns:p14="http://schemas.microsoft.com/office/powerpoint/2010/main" val="3552234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708090" cy="1115432"/>
          </a:xfrm>
        </p:spPr>
        <p:txBody>
          <a:bodyPr>
            <a:noAutofit/>
          </a:bodyPr>
          <a:lstStyle/>
          <a:p>
            <a:pPr>
              <a:lnSpc>
                <a:spcPct val="100000"/>
              </a:lnSpc>
            </a:pPr>
            <a:r>
              <a:rPr lang="en-US" sz="3600" dirty="0"/>
              <a:t>Long-Term Maintenance – </a:t>
            </a:r>
            <a:br>
              <a:rPr lang="en-US" sz="3600" dirty="0"/>
            </a:br>
            <a:r>
              <a:rPr lang="en-US" sz="3600" dirty="0"/>
              <a:t>Park Hardscape Repairs (fences, walls, brick, granite, etc.)</a:t>
            </a:r>
            <a:endParaRPr lang="en-US" sz="3600" b="1" dirty="0"/>
          </a:p>
        </p:txBody>
      </p:sp>
      <p:graphicFrame>
        <p:nvGraphicFramePr>
          <p:cNvPr id="3" name="Table 2">
            <a:extLst>
              <a:ext uri="{FF2B5EF4-FFF2-40B4-BE49-F238E27FC236}">
                <a16:creationId xmlns:a16="http://schemas.microsoft.com/office/drawing/2014/main" id="{35F32268-C67E-45DC-9887-289E9028A5BA}"/>
              </a:ext>
            </a:extLst>
          </p:cNvPr>
          <p:cNvGraphicFramePr>
            <a:graphicFrameLocks noGrp="1"/>
          </p:cNvGraphicFramePr>
          <p:nvPr>
            <p:extLst>
              <p:ext uri="{D42A27DB-BD31-4B8C-83A1-F6EECF244321}">
                <p14:modId xmlns:p14="http://schemas.microsoft.com/office/powerpoint/2010/main" val="3833469012"/>
              </p:ext>
            </p:extLst>
          </p:nvPr>
        </p:nvGraphicFramePr>
        <p:xfrm>
          <a:off x="71591" y="1115432"/>
          <a:ext cx="12120409" cy="5531485"/>
        </p:xfrm>
        <a:graphic>
          <a:graphicData uri="http://schemas.openxmlformats.org/drawingml/2006/table">
            <a:tbl>
              <a:tblPr firstRow="1" bandRow="1">
                <a:tableStyleId>{5C22544A-7EE6-4342-B048-85BDC9FD1C3A}</a:tableStyleId>
              </a:tblPr>
              <a:tblGrid>
                <a:gridCol w="3922047">
                  <a:extLst>
                    <a:ext uri="{9D8B030D-6E8A-4147-A177-3AD203B41FA5}">
                      <a16:colId xmlns:a16="http://schemas.microsoft.com/office/drawing/2014/main" val="2519744087"/>
                    </a:ext>
                  </a:extLst>
                </a:gridCol>
                <a:gridCol w="8198362">
                  <a:extLst>
                    <a:ext uri="{9D8B030D-6E8A-4147-A177-3AD203B41FA5}">
                      <a16:colId xmlns:a16="http://schemas.microsoft.com/office/drawing/2014/main" val="2783067"/>
                    </a:ext>
                  </a:extLst>
                </a:gridCol>
              </a:tblGrid>
              <a:tr h="370840">
                <a:tc>
                  <a:txBody>
                    <a:bodyPr/>
                    <a:lstStyle/>
                    <a:p>
                      <a:r>
                        <a:rPr lang="en-US" dirty="0"/>
                        <a:t>Project:</a:t>
                      </a:r>
                    </a:p>
                  </a:txBody>
                  <a:tcPr/>
                </a:tc>
                <a:tc>
                  <a:txBody>
                    <a:bodyPr/>
                    <a:lstStyle/>
                    <a:p>
                      <a:r>
                        <a:rPr lang="en-US" dirty="0"/>
                        <a:t>Background:</a:t>
                      </a:r>
                    </a:p>
                  </a:txBody>
                  <a:tcPr/>
                </a:tc>
                <a:extLst>
                  <a:ext uri="{0D108BD9-81ED-4DB2-BD59-A6C34878D82A}">
                    <a16:rowId xmlns:a16="http://schemas.microsoft.com/office/drawing/2014/main" val="3409933508"/>
                  </a:ext>
                </a:extLst>
              </a:tr>
              <a:tr h="370840">
                <a:tc rowSpan="3">
                  <a:txBody>
                    <a:bodyPr/>
                    <a:lstStyle/>
                    <a:p>
                      <a:pPr marL="0" indent="0">
                        <a:lnSpc>
                          <a:spcPts val="2600"/>
                        </a:lnSpc>
                        <a:buFont typeface="+mj-lt"/>
                        <a:buNone/>
                      </a:pPr>
                      <a:r>
                        <a:rPr lang="en-US" sz="1800" dirty="0"/>
                        <a:t>Park Hardscape Repairs (fences, walls, brick, granite, etc.)</a:t>
                      </a:r>
                      <a:endParaRPr lang="en-US" dirty="0"/>
                    </a:p>
                  </a:txBody>
                  <a:tcPr/>
                </a:tc>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lang="en-US" dirty="0"/>
                        <a:t>Timeframe:  Park Walk-Through in Summer 2016; Project identified in Oct 2017 annual meeting</a:t>
                      </a:r>
                    </a:p>
                    <a:p>
                      <a:pPr marL="0" marR="0" lvl="0" indent="0" algn="l" defTabSz="914400" rtl="0" eaLnBrk="1" fontAlgn="auto" latinLnBrk="0" hangingPunct="1">
                        <a:lnSpc>
                          <a:spcPts val="26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557853476"/>
                  </a:ext>
                </a:extLst>
              </a:tr>
              <a:tr h="370840">
                <a:tc vMerge="1">
                  <a:txBody>
                    <a:bodyPr/>
                    <a:lstStyle/>
                    <a:p>
                      <a:pPr>
                        <a:lnSpc>
                          <a:spcPts val="2600"/>
                        </a:lnSpc>
                      </a:pPr>
                      <a:endParaRPr lang="en-US" dirty="0"/>
                    </a:p>
                  </a:txBody>
                  <a:tcPr/>
                </a:tc>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lang="en-US" dirty="0"/>
                        <a:t>History:  During the brainstorming session at the October 2017 PMAC Annual Meeting, there was strong support for attention to trees, hardscape, signage and other park features.   Because the park is now approaching 30 years old, many of the original plantings and structures need rejuvenation or replacement. </a:t>
                      </a:r>
                    </a:p>
                    <a:p>
                      <a:pPr marL="0" marR="0" lvl="0" indent="0" algn="l" defTabSz="914400" rtl="0" eaLnBrk="1" fontAlgn="auto" latinLnBrk="0" hangingPunct="1">
                        <a:lnSpc>
                          <a:spcPts val="2600"/>
                        </a:lnSpc>
                        <a:spcBef>
                          <a:spcPts val="0"/>
                        </a:spcBef>
                        <a:spcAft>
                          <a:spcPts val="0"/>
                        </a:spcAft>
                        <a:buClrTx/>
                        <a:buSzTx/>
                        <a:buFontTx/>
                        <a:buNone/>
                        <a:tabLst/>
                        <a:defRPr/>
                      </a:pPr>
                      <a:r>
                        <a:rPr lang="en-US" dirty="0"/>
                        <a:t>In a prior project, a PMAC subcommittee completed a walk-through of the park, assessing maintenance and landscaping issues and opportunities.  </a:t>
                      </a:r>
                    </a:p>
                    <a:p>
                      <a:pPr marL="0" marR="0" lvl="0" indent="0" algn="l" defTabSz="914400" rtl="0" eaLnBrk="1" fontAlgn="auto" latinLnBrk="0" hangingPunct="1">
                        <a:lnSpc>
                          <a:spcPts val="26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92607429"/>
                  </a:ext>
                </a:extLst>
              </a:tr>
              <a:tr h="370840">
                <a:tc vMerge="1">
                  <a:txBody>
                    <a:bodyPr/>
                    <a:lstStyle/>
                    <a:p>
                      <a:pPr>
                        <a:lnSpc>
                          <a:spcPts val="2600"/>
                        </a:lnSpc>
                      </a:pPr>
                      <a:endParaRPr lang="en-US" i="1" dirty="0"/>
                    </a:p>
                  </a:txBody>
                  <a:tcPr/>
                </a:tc>
                <a:tc>
                  <a:txBody>
                    <a:bodyPr/>
                    <a:lstStyle/>
                    <a:p>
                      <a:pPr>
                        <a:lnSpc>
                          <a:spcPts val="2600"/>
                        </a:lnSpc>
                      </a:pPr>
                      <a:r>
                        <a:rPr lang="en-US" dirty="0"/>
                        <a:t>Current/Next steps:  </a:t>
                      </a:r>
                    </a:p>
                    <a:p>
                      <a:pPr marL="285750" indent="-285750">
                        <a:lnSpc>
                          <a:spcPts val="2600"/>
                        </a:lnSpc>
                        <a:buFont typeface="Arial" panose="020B0604020202020204" pitchFamily="34" charset="0"/>
                        <a:buChar char="•"/>
                      </a:pPr>
                      <a:r>
                        <a:rPr lang="en-US" dirty="0"/>
                        <a:t>Identify scope of a potential project for key improvements </a:t>
                      </a:r>
                    </a:p>
                    <a:p>
                      <a:pPr marL="285750" indent="-285750">
                        <a:lnSpc>
                          <a:spcPts val="2600"/>
                        </a:lnSpc>
                        <a:buFont typeface="Arial" panose="020B0604020202020204" pitchFamily="34" charset="0"/>
                        <a:buChar char="•"/>
                      </a:pPr>
                      <a:r>
                        <a:rPr lang="en-US" dirty="0"/>
                        <a:t>SWCPC – potential fencing updates around gardens </a:t>
                      </a:r>
                    </a:p>
                    <a:p>
                      <a:pPr marL="285750" indent="-285750">
                        <a:lnSpc>
                          <a:spcPts val="2600"/>
                        </a:lnSpc>
                        <a:buFont typeface="Arial" panose="020B0604020202020204" pitchFamily="34" charset="0"/>
                        <a:buChar char="•"/>
                      </a:pPr>
                      <a:r>
                        <a:rPr lang="en-US" dirty="0"/>
                        <a:t>Other -  </a:t>
                      </a:r>
                    </a:p>
                    <a:p>
                      <a:pPr>
                        <a:lnSpc>
                          <a:spcPts val="2600"/>
                        </a:lnSpc>
                      </a:pPr>
                      <a:endParaRPr lang="en-US" dirty="0"/>
                    </a:p>
                  </a:txBody>
                  <a:tcPr/>
                </a:tc>
                <a:extLst>
                  <a:ext uri="{0D108BD9-81ED-4DB2-BD59-A6C34878D82A}">
                    <a16:rowId xmlns:a16="http://schemas.microsoft.com/office/drawing/2014/main" val="3596345395"/>
                  </a:ext>
                </a:extLst>
              </a:tr>
            </a:tbl>
          </a:graphicData>
        </a:graphic>
      </p:graphicFrame>
    </p:spTree>
    <p:extLst>
      <p:ext uri="{BB962C8B-B14F-4D97-AF65-F5344CB8AC3E}">
        <p14:creationId xmlns:p14="http://schemas.microsoft.com/office/powerpoint/2010/main" val="1850678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27" y="94991"/>
            <a:ext cx="11708090" cy="768609"/>
          </a:xfrm>
        </p:spPr>
        <p:txBody>
          <a:bodyPr>
            <a:noAutofit/>
          </a:bodyPr>
          <a:lstStyle/>
          <a:p>
            <a:pPr>
              <a:lnSpc>
                <a:spcPct val="100000"/>
              </a:lnSpc>
            </a:pPr>
            <a:r>
              <a:rPr lang="en-US" sz="3600" dirty="0"/>
              <a:t>Park Signage – Review and Updates </a:t>
            </a:r>
            <a:endParaRPr lang="en-US" sz="3600" b="1" dirty="0"/>
          </a:p>
        </p:txBody>
      </p:sp>
      <p:graphicFrame>
        <p:nvGraphicFramePr>
          <p:cNvPr id="5" name="Table 4">
            <a:extLst>
              <a:ext uri="{FF2B5EF4-FFF2-40B4-BE49-F238E27FC236}">
                <a16:creationId xmlns:a16="http://schemas.microsoft.com/office/drawing/2014/main" id="{A00B7094-7531-417C-8AC2-3FD678184587}"/>
              </a:ext>
            </a:extLst>
          </p:cNvPr>
          <p:cNvGraphicFramePr>
            <a:graphicFrameLocks noGrp="1"/>
          </p:cNvGraphicFramePr>
          <p:nvPr>
            <p:extLst>
              <p:ext uri="{D42A27DB-BD31-4B8C-83A1-F6EECF244321}">
                <p14:modId xmlns:p14="http://schemas.microsoft.com/office/powerpoint/2010/main" val="892581009"/>
              </p:ext>
            </p:extLst>
          </p:nvPr>
        </p:nvGraphicFramePr>
        <p:xfrm>
          <a:off x="0" y="1093193"/>
          <a:ext cx="12192000" cy="5764807"/>
        </p:xfrm>
        <a:graphic>
          <a:graphicData uri="http://schemas.openxmlformats.org/drawingml/2006/table">
            <a:tbl>
              <a:tblPr firstRow="1" bandRow="1">
                <a:tableStyleId>{5C22544A-7EE6-4342-B048-85BDC9FD1C3A}</a:tableStyleId>
              </a:tblPr>
              <a:tblGrid>
                <a:gridCol w="3945212">
                  <a:extLst>
                    <a:ext uri="{9D8B030D-6E8A-4147-A177-3AD203B41FA5}">
                      <a16:colId xmlns:a16="http://schemas.microsoft.com/office/drawing/2014/main" val="2519744087"/>
                    </a:ext>
                  </a:extLst>
                </a:gridCol>
                <a:gridCol w="8246788">
                  <a:extLst>
                    <a:ext uri="{9D8B030D-6E8A-4147-A177-3AD203B41FA5}">
                      <a16:colId xmlns:a16="http://schemas.microsoft.com/office/drawing/2014/main" val="2783067"/>
                    </a:ext>
                  </a:extLst>
                </a:gridCol>
              </a:tblGrid>
              <a:tr h="390190">
                <a:tc>
                  <a:txBody>
                    <a:bodyPr/>
                    <a:lstStyle/>
                    <a:p>
                      <a:r>
                        <a:rPr lang="en-US" dirty="0"/>
                        <a:t>Project:</a:t>
                      </a:r>
                    </a:p>
                  </a:txBody>
                  <a:tcPr/>
                </a:tc>
                <a:tc>
                  <a:txBody>
                    <a:bodyPr/>
                    <a:lstStyle/>
                    <a:p>
                      <a:r>
                        <a:rPr lang="en-US" dirty="0"/>
                        <a:t>Background:</a:t>
                      </a:r>
                    </a:p>
                  </a:txBody>
                  <a:tcPr/>
                </a:tc>
                <a:extLst>
                  <a:ext uri="{0D108BD9-81ED-4DB2-BD59-A6C34878D82A}">
                    <a16:rowId xmlns:a16="http://schemas.microsoft.com/office/drawing/2014/main" val="3409933508"/>
                  </a:ext>
                </a:extLst>
              </a:tr>
              <a:tr h="767685">
                <a:tc rowSpan="3">
                  <a:txBody>
                    <a:bodyPr/>
                    <a:lstStyle/>
                    <a:p>
                      <a:pPr marL="0" indent="0">
                        <a:lnSpc>
                          <a:spcPts val="2600"/>
                        </a:lnSpc>
                        <a:buFont typeface="+mj-lt"/>
                        <a:buNone/>
                      </a:pPr>
                      <a:r>
                        <a:rPr lang="en-US" sz="1800" dirty="0"/>
                        <a:t>Park Signage</a:t>
                      </a:r>
                      <a:endParaRPr lang="en-US" dirty="0"/>
                    </a:p>
                  </a:txBody>
                  <a:tcPr/>
                </a:tc>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lang="en-US" dirty="0"/>
                        <a:t>Timeframe:  Project identified in Oct 2017 South End meeting and gained support at the November Annual Meeting</a:t>
                      </a:r>
                    </a:p>
                    <a:p>
                      <a:pPr marL="0" marR="0" lvl="0" indent="0" algn="l" defTabSz="914400" rtl="0" eaLnBrk="1" fontAlgn="auto" latinLnBrk="0" hangingPunct="1">
                        <a:lnSpc>
                          <a:spcPts val="26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557853476"/>
                  </a:ext>
                </a:extLst>
              </a:tr>
              <a:tr h="2852259">
                <a:tc vMerge="1">
                  <a:txBody>
                    <a:bodyPr/>
                    <a:lstStyle/>
                    <a:p>
                      <a:pPr>
                        <a:lnSpc>
                          <a:spcPts val="2600"/>
                        </a:lnSpc>
                      </a:pPr>
                      <a:endParaRPr lang="en-US" dirty="0"/>
                    </a:p>
                  </a:txBody>
                  <a:tcPr/>
                </a:tc>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lang="en-US" dirty="0"/>
                        <a:t>History:  During the brainstorming session at the November 2017 PMAC Annual Meeting, there was strong support for attention to trees, hardscape, signage and other park features. </a:t>
                      </a:r>
                      <a:r>
                        <a:rPr lang="en-US" baseline="0" dirty="0"/>
                        <a:t> The issue of outdated and </a:t>
                      </a:r>
                      <a:r>
                        <a:rPr lang="en-US" dirty="0"/>
                        <a:t> excessive signage, particularly in the area between Mass Ave and West Canton streets</a:t>
                      </a:r>
                      <a:r>
                        <a:rPr lang="en-US" baseline="0" dirty="0"/>
                        <a:t> in the South End, was also raised. Some members of the community felt that excessive signage takes away from the natural beauty of the park. In addition, the signs are no longer serving a useful purpose and should be removed.</a:t>
                      </a:r>
                      <a:endParaRPr lang="en-US" dirty="0"/>
                    </a:p>
                    <a:p>
                      <a:pPr marL="0" marR="0" lvl="0" indent="0" algn="l" defTabSz="914400" rtl="0" eaLnBrk="1" fontAlgn="auto" latinLnBrk="0" hangingPunct="1">
                        <a:lnSpc>
                          <a:spcPts val="26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92607429"/>
                  </a:ext>
                </a:extLst>
              </a:tr>
              <a:tr h="1462543">
                <a:tc vMerge="1">
                  <a:txBody>
                    <a:bodyPr/>
                    <a:lstStyle/>
                    <a:p>
                      <a:pPr>
                        <a:lnSpc>
                          <a:spcPts val="2600"/>
                        </a:lnSpc>
                      </a:pPr>
                      <a:endParaRPr lang="en-US" i="1" dirty="0"/>
                    </a:p>
                  </a:txBody>
                  <a:tcPr/>
                </a:tc>
                <a:tc>
                  <a:txBody>
                    <a:bodyPr/>
                    <a:lstStyle/>
                    <a:p>
                      <a:pPr>
                        <a:lnSpc>
                          <a:spcPts val="2600"/>
                        </a:lnSpc>
                      </a:pPr>
                      <a:r>
                        <a:rPr lang="en-US" dirty="0"/>
                        <a:t>Current/Next steps:  Schedule a walk-through of the South End section of the park to identify the excessive/extraneous</a:t>
                      </a:r>
                      <a:r>
                        <a:rPr lang="en-US" baseline="0" dirty="0"/>
                        <a:t> signage.</a:t>
                      </a:r>
                      <a:endParaRPr lang="en-US" dirty="0"/>
                    </a:p>
                    <a:p>
                      <a:pPr>
                        <a:lnSpc>
                          <a:spcPts val="2600"/>
                        </a:lnSpc>
                      </a:pPr>
                      <a:endParaRPr lang="en-US" dirty="0"/>
                    </a:p>
                    <a:p>
                      <a:pPr>
                        <a:lnSpc>
                          <a:spcPts val="2600"/>
                        </a:lnSpc>
                      </a:pPr>
                      <a:endParaRPr lang="en-US" dirty="0"/>
                    </a:p>
                  </a:txBody>
                  <a:tcPr/>
                </a:tc>
                <a:extLst>
                  <a:ext uri="{0D108BD9-81ED-4DB2-BD59-A6C34878D82A}">
                    <a16:rowId xmlns:a16="http://schemas.microsoft.com/office/drawing/2014/main" val="3596345395"/>
                  </a:ext>
                </a:extLst>
              </a:tr>
            </a:tbl>
          </a:graphicData>
        </a:graphic>
      </p:graphicFrame>
    </p:spTree>
    <p:extLst>
      <p:ext uri="{BB962C8B-B14F-4D97-AF65-F5344CB8AC3E}">
        <p14:creationId xmlns:p14="http://schemas.microsoft.com/office/powerpoint/2010/main" val="4040094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9" y="0"/>
            <a:ext cx="11708090" cy="771039"/>
          </a:xfrm>
        </p:spPr>
        <p:txBody>
          <a:bodyPr>
            <a:noAutofit/>
          </a:bodyPr>
          <a:lstStyle/>
          <a:p>
            <a:pPr>
              <a:lnSpc>
                <a:spcPct val="100000"/>
              </a:lnSpc>
            </a:pPr>
            <a:r>
              <a:rPr lang="en-US" sz="3600" dirty="0"/>
              <a:t>Water Study Review </a:t>
            </a:r>
            <a:endParaRPr lang="en-US" sz="3600" b="1" dirty="0"/>
          </a:p>
        </p:txBody>
      </p:sp>
      <p:graphicFrame>
        <p:nvGraphicFramePr>
          <p:cNvPr id="3" name="Table 2">
            <a:extLst>
              <a:ext uri="{FF2B5EF4-FFF2-40B4-BE49-F238E27FC236}">
                <a16:creationId xmlns:a16="http://schemas.microsoft.com/office/drawing/2014/main" id="{35F32268-C67E-45DC-9887-289E9028A5BA}"/>
              </a:ext>
            </a:extLst>
          </p:cNvPr>
          <p:cNvGraphicFramePr>
            <a:graphicFrameLocks noGrp="1"/>
          </p:cNvGraphicFramePr>
          <p:nvPr>
            <p:extLst>
              <p:ext uri="{D42A27DB-BD31-4B8C-83A1-F6EECF244321}">
                <p14:modId xmlns:p14="http://schemas.microsoft.com/office/powerpoint/2010/main" val="3334726856"/>
              </p:ext>
            </p:extLst>
          </p:nvPr>
        </p:nvGraphicFramePr>
        <p:xfrm>
          <a:off x="0" y="1142129"/>
          <a:ext cx="12191999" cy="5201285"/>
        </p:xfrm>
        <a:graphic>
          <a:graphicData uri="http://schemas.openxmlformats.org/drawingml/2006/table">
            <a:tbl>
              <a:tblPr firstRow="1" bandRow="1">
                <a:tableStyleId>{5C22544A-7EE6-4342-B048-85BDC9FD1C3A}</a:tableStyleId>
              </a:tblPr>
              <a:tblGrid>
                <a:gridCol w="3945212">
                  <a:extLst>
                    <a:ext uri="{9D8B030D-6E8A-4147-A177-3AD203B41FA5}">
                      <a16:colId xmlns:a16="http://schemas.microsoft.com/office/drawing/2014/main" val="2519744087"/>
                    </a:ext>
                  </a:extLst>
                </a:gridCol>
                <a:gridCol w="8246787">
                  <a:extLst>
                    <a:ext uri="{9D8B030D-6E8A-4147-A177-3AD203B41FA5}">
                      <a16:colId xmlns:a16="http://schemas.microsoft.com/office/drawing/2014/main" val="2783067"/>
                    </a:ext>
                  </a:extLst>
                </a:gridCol>
              </a:tblGrid>
              <a:tr h="370840">
                <a:tc>
                  <a:txBody>
                    <a:bodyPr/>
                    <a:lstStyle/>
                    <a:p>
                      <a:r>
                        <a:rPr lang="en-US" dirty="0"/>
                        <a:t>Project:</a:t>
                      </a:r>
                    </a:p>
                  </a:txBody>
                  <a:tcPr/>
                </a:tc>
                <a:tc>
                  <a:txBody>
                    <a:bodyPr/>
                    <a:lstStyle/>
                    <a:p>
                      <a:r>
                        <a:rPr lang="en-US" dirty="0"/>
                        <a:t>Background:</a:t>
                      </a:r>
                    </a:p>
                  </a:txBody>
                  <a:tcPr/>
                </a:tc>
                <a:extLst>
                  <a:ext uri="{0D108BD9-81ED-4DB2-BD59-A6C34878D82A}">
                    <a16:rowId xmlns:a16="http://schemas.microsoft.com/office/drawing/2014/main" val="3409933508"/>
                  </a:ext>
                </a:extLst>
              </a:tr>
              <a:tr h="370840">
                <a:tc rowSpan="3">
                  <a:txBody>
                    <a:bodyPr/>
                    <a:lstStyle/>
                    <a:p>
                      <a:pPr marL="0" indent="0">
                        <a:lnSpc>
                          <a:spcPts val="2600"/>
                        </a:lnSpc>
                        <a:buFont typeface="+mj-lt"/>
                        <a:buNone/>
                      </a:pPr>
                      <a:r>
                        <a:rPr lang="en-US" sz="1800" dirty="0"/>
                        <a:t>Water Study Review</a:t>
                      </a:r>
                      <a:endParaRPr lang="en-US" dirty="0"/>
                    </a:p>
                  </a:txBody>
                  <a:tcPr/>
                </a:tc>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lang="en-US" dirty="0"/>
                        <a:t>Timeframe:  Since 2014</a:t>
                      </a:r>
                    </a:p>
                    <a:p>
                      <a:pPr marL="0" marR="0" lvl="0" indent="0" algn="l" defTabSz="914400" rtl="0" eaLnBrk="1" fontAlgn="auto" latinLnBrk="0" hangingPunct="1">
                        <a:lnSpc>
                          <a:spcPts val="26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557853476"/>
                  </a:ext>
                </a:extLst>
              </a:tr>
              <a:tr h="370840">
                <a:tc vMerge="1">
                  <a:txBody>
                    <a:bodyPr/>
                    <a:lstStyle/>
                    <a:p>
                      <a:pPr>
                        <a:lnSpc>
                          <a:spcPts val="2600"/>
                        </a:lnSpc>
                      </a:pPr>
                      <a:endParaRPr lang="en-US" dirty="0"/>
                    </a:p>
                  </a:txBody>
                  <a:tcPr/>
                </a:tc>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lang="en-US" dirty="0"/>
                        <a:t>History:   During 2014 (?) DCR conducted a water study to look at the water systems and lay the foundation for a long-term plan for necessary repairs and updates.  We would like to review the study and discuss the status.  While there may not be funding now, we want to know that there are projects that are ready to implement if funding were to become available. </a:t>
                      </a:r>
                    </a:p>
                    <a:p>
                      <a:pPr marL="0" marR="0" lvl="0" indent="0" algn="l" defTabSz="914400" rtl="0" eaLnBrk="1" fontAlgn="auto" latinLnBrk="0" hangingPunct="1">
                        <a:lnSpc>
                          <a:spcPts val="26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92607429"/>
                  </a:ext>
                </a:extLst>
              </a:tr>
              <a:tr h="370840">
                <a:tc vMerge="1">
                  <a:txBody>
                    <a:bodyPr/>
                    <a:lstStyle/>
                    <a:p>
                      <a:pPr>
                        <a:lnSpc>
                          <a:spcPts val="2600"/>
                        </a:lnSpc>
                      </a:pPr>
                      <a:endParaRPr lang="en-US" i="1" dirty="0"/>
                    </a:p>
                  </a:txBody>
                  <a:tcPr/>
                </a:tc>
                <a:tc>
                  <a:txBody>
                    <a:bodyPr/>
                    <a:lstStyle/>
                    <a:p>
                      <a:pPr>
                        <a:lnSpc>
                          <a:spcPts val="2600"/>
                        </a:lnSpc>
                      </a:pPr>
                      <a:r>
                        <a:rPr lang="en-US" dirty="0"/>
                        <a:t>Current/Next steps:   Request copy of engineering study.</a:t>
                      </a:r>
                    </a:p>
                    <a:p>
                      <a:pPr>
                        <a:lnSpc>
                          <a:spcPts val="2600"/>
                        </a:lnSpc>
                      </a:pPr>
                      <a:endParaRPr lang="en-US" dirty="0"/>
                    </a:p>
                    <a:p>
                      <a:pPr>
                        <a:lnSpc>
                          <a:spcPts val="2600"/>
                        </a:lnSpc>
                      </a:pPr>
                      <a:endParaRPr lang="en-US" dirty="0"/>
                    </a:p>
                    <a:p>
                      <a:pPr>
                        <a:lnSpc>
                          <a:spcPts val="2600"/>
                        </a:lnSpc>
                      </a:pPr>
                      <a:endParaRPr lang="en-US" dirty="0"/>
                    </a:p>
                    <a:p>
                      <a:pPr>
                        <a:lnSpc>
                          <a:spcPts val="2600"/>
                        </a:lnSpc>
                      </a:pPr>
                      <a:endParaRPr lang="en-US" dirty="0"/>
                    </a:p>
                    <a:p>
                      <a:pPr>
                        <a:lnSpc>
                          <a:spcPts val="2600"/>
                        </a:lnSpc>
                      </a:pPr>
                      <a:endParaRPr lang="en-US" dirty="0"/>
                    </a:p>
                  </a:txBody>
                  <a:tcPr/>
                </a:tc>
                <a:extLst>
                  <a:ext uri="{0D108BD9-81ED-4DB2-BD59-A6C34878D82A}">
                    <a16:rowId xmlns:a16="http://schemas.microsoft.com/office/drawing/2014/main" val="3596345395"/>
                  </a:ext>
                </a:extLst>
              </a:tr>
            </a:tbl>
          </a:graphicData>
        </a:graphic>
      </p:graphicFrame>
    </p:spTree>
    <p:extLst>
      <p:ext uri="{BB962C8B-B14F-4D97-AF65-F5344CB8AC3E}">
        <p14:creationId xmlns:p14="http://schemas.microsoft.com/office/powerpoint/2010/main" val="1848376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9" y="82401"/>
            <a:ext cx="11708090" cy="659279"/>
          </a:xfrm>
        </p:spPr>
        <p:txBody>
          <a:bodyPr>
            <a:noAutofit/>
          </a:bodyPr>
          <a:lstStyle/>
          <a:p>
            <a:pPr>
              <a:lnSpc>
                <a:spcPct val="100000"/>
              </a:lnSpc>
            </a:pPr>
            <a:r>
              <a:rPr lang="en-US" sz="3600" dirty="0"/>
              <a:t>Rose Garden and Northampton Green</a:t>
            </a:r>
            <a:endParaRPr lang="en-US" sz="3600" b="1" dirty="0"/>
          </a:p>
        </p:txBody>
      </p:sp>
      <p:graphicFrame>
        <p:nvGraphicFramePr>
          <p:cNvPr id="3" name="Table 2">
            <a:extLst>
              <a:ext uri="{FF2B5EF4-FFF2-40B4-BE49-F238E27FC236}">
                <a16:creationId xmlns:a16="http://schemas.microsoft.com/office/drawing/2014/main" id="{35F32268-C67E-45DC-9887-289E9028A5BA}"/>
              </a:ext>
            </a:extLst>
          </p:cNvPr>
          <p:cNvGraphicFramePr>
            <a:graphicFrameLocks noGrp="1"/>
          </p:cNvGraphicFramePr>
          <p:nvPr>
            <p:extLst>
              <p:ext uri="{D42A27DB-BD31-4B8C-83A1-F6EECF244321}">
                <p14:modId xmlns:p14="http://schemas.microsoft.com/office/powerpoint/2010/main" val="818900998"/>
              </p:ext>
            </p:extLst>
          </p:nvPr>
        </p:nvGraphicFramePr>
        <p:xfrm>
          <a:off x="0" y="1319753"/>
          <a:ext cx="12191999" cy="5201285"/>
        </p:xfrm>
        <a:graphic>
          <a:graphicData uri="http://schemas.openxmlformats.org/drawingml/2006/table">
            <a:tbl>
              <a:tblPr firstRow="1" bandRow="1">
                <a:tableStyleId>{5C22544A-7EE6-4342-B048-85BDC9FD1C3A}</a:tableStyleId>
              </a:tblPr>
              <a:tblGrid>
                <a:gridCol w="3945212">
                  <a:extLst>
                    <a:ext uri="{9D8B030D-6E8A-4147-A177-3AD203B41FA5}">
                      <a16:colId xmlns:a16="http://schemas.microsoft.com/office/drawing/2014/main" val="2519744087"/>
                    </a:ext>
                  </a:extLst>
                </a:gridCol>
                <a:gridCol w="8246787">
                  <a:extLst>
                    <a:ext uri="{9D8B030D-6E8A-4147-A177-3AD203B41FA5}">
                      <a16:colId xmlns:a16="http://schemas.microsoft.com/office/drawing/2014/main" val="2783067"/>
                    </a:ext>
                  </a:extLst>
                </a:gridCol>
              </a:tblGrid>
              <a:tr h="370840">
                <a:tc>
                  <a:txBody>
                    <a:bodyPr/>
                    <a:lstStyle/>
                    <a:p>
                      <a:r>
                        <a:rPr lang="en-US" dirty="0"/>
                        <a:t>Project:</a:t>
                      </a:r>
                    </a:p>
                  </a:txBody>
                  <a:tcPr/>
                </a:tc>
                <a:tc>
                  <a:txBody>
                    <a:bodyPr/>
                    <a:lstStyle/>
                    <a:p>
                      <a:r>
                        <a:rPr lang="en-US" dirty="0"/>
                        <a:t>Background:</a:t>
                      </a:r>
                    </a:p>
                  </a:txBody>
                  <a:tcPr/>
                </a:tc>
                <a:extLst>
                  <a:ext uri="{0D108BD9-81ED-4DB2-BD59-A6C34878D82A}">
                    <a16:rowId xmlns:a16="http://schemas.microsoft.com/office/drawing/2014/main" val="3409933508"/>
                  </a:ext>
                </a:extLst>
              </a:tr>
              <a:tr h="370840">
                <a:tc rowSpan="3">
                  <a:txBody>
                    <a:bodyPr/>
                    <a:lstStyle/>
                    <a:p>
                      <a:pPr marL="0" indent="0">
                        <a:lnSpc>
                          <a:spcPts val="2600"/>
                        </a:lnSpc>
                        <a:buFont typeface="+mj-lt"/>
                        <a:buNone/>
                      </a:pPr>
                      <a:r>
                        <a:rPr lang="en-US" sz="1800" dirty="0"/>
                        <a:t>Rose Garden and </a:t>
                      </a:r>
                    </a:p>
                    <a:p>
                      <a:pPr marL="0" indent="0">
                        <a:lnSpc>
                          <a:spcPts val="2600"/>
                        </a:lnSpc>
                        <a:buFont typeface="+mj-lt"/>
                        <a:buNone/>
                      </a:pPr>
                      <a:r>
                        <a:rPr lang="en-US" sz="1800" dirty="0"/>
                        <a:t>Northampton Green</a:t>
                      </a:r>
                      <a:endParaRPr lang="en-US" dirty="0"/>
                    </a:p>
                  </a:txBody>
                  <a:tcPr/>
                </a:tc>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lang="en-US" dirty="0"/>
                        <a:t>Timeframe: New</a:t>
                      </a:r>
                    </a:p>
                    <a:p>
                      <a:pPr marL="0" marR="0" lvl="0" indent="0" algn="l" defTabSz="914400" rtl="0" eaLnBrk="1" fontAlgn="auto" latinLnBrk="0" hangingPunct="1">
                        <a:lnSpc>
                          <a:spcPts val="26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557853476"/>
                  </a:ext>
                </a:extLst>
              </a:tr>
              <a:tr h="370840">
                <a:tc vMerge="1">
                  <a:txBody>
                    <a:bodyPr/>
                    <a:lstStyle/>
                    <a:p>
                      <a:pPr>
                        <a:lnSpc>
                          <a:spcPts val="2600"/>
                        </a:lnSpc>
                      </a:pPr>
                      <a:endParaRPr lang="en-US" dirty="0"/>
                    </a:p>
                  </a:txBody>
                  <a:tcPr/>
                </a:tc>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lang="en-US" dirty="0"/>
                        <a:t>History:   The SWCPC, prompted by neighborhood interest, seeks to work on landscaping and planting for these two garden areas.  PMAC, with SWCPC, completed a neighborhood survey in Winter 2018.   See </a:t>
                      </a:r>
                      <a:r>
                        <a:rPr lang="en-US" dirty="0">
                          <a:hlinkClick r:id="rId2"/>
                        </a:rPr>
                        <a:t>http://swcpc.org/survey</a:t>
                      </a:r>
                      <a:r>
                        <a:rPr lang="en-US" dirty="0"/>
                        <a:t> for the survey results summary. </a:t>
                      </a:r>
                    </a:p>
                    <a:p>
                      <a:pPr marL="0" marR="0" lvl="0" indent="0" algn="l" defTabSz="914400" rtl="0" eaLnBrk="1" fontAlgn="auto" latinLnBrk="0" hangingPunct="1">
                        <a:lnSpc>
                          <a:spcPts val="26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92607429"/>
                  </a:ext>
                </a:extLst>
              </a:tr>
              <a:tr h="370840">
                <a:tc vMerge="1">
                  <a:txBody>
                    <a:bodyPr/>
                    <a:lstStyle/>
                    <a:p>
                      <a:pPr>
                        <a:lnSpc>
                          <a:spcPts val="2600"/>
                        </a:lnSpc>
                      </a:pPr>
                      <a:endParaRPr lang="en-US" i="1" dirty="0"/>
                    </a:p>
                  </a:txBody>
                  <a:tcPr/>
                </a:tc>
                <a:tc>
                  <a:txBody>
                    <a:bodyPr/>
                    <a:lstStyle/>
                    <a:p>
                      <a:pPr>
                        <a:lnSpc>
                          <a:spcPts val="2600"/>
                        </a:lnSpc>
                      </a:pPr>
                      <a:r>
                        <a:rPr lang="en-US" dirty="0"/>
                        <a:t>Current/Next steps:  </a:t>
                      </a:r>
                    </a:p>
                    <a:p>
                      <a:pPr marL="285750" indent="-285750">
                        <a:lnSpc>
                          <a:spcPts val="2600"/>
                        </a:lnSpc>
                        <a:buFont typeface="Arial" panose="020B0604020202020204" pitchFamily="34" charset="0"/>
                        <a:buChar char="•"/>
                      </a:pPr>
                      <a:r>
                        <a:rPr lang="en-US" dirty="0"/>
                        <a:t>Seek permission and partnerships for potential public art projects. </a:t>
                      </a:r>
                    </a:p>
                    <a:p>
                      <a:pPr marL="285750" indent="-285750">
                        <a:lnSpc>
                          <a:spcPts val="2600"/>
                        </a:lnSpc>
                        <a:buFont typeface="Arial" panose="020B0604020202020204" pitchFamily="34" charset="0"/>
                        <a:buChar char="•"/>
                      </a:pPr>
                      <a:r>
                        <a:rPr lang="en-US" dirty="0"/>
                        <a:t>Work with DCR to assess potential landscaping changes for Rose Garden.  </a:t>
                      </a:r>
                    </a:p>
                    <a:p>
                      <a:pPr marL="285750" indent="-285750">
                        <a:lnSpc>
                          <a:spcPts val="2600"/>
                        </a:lnSpc>
                        <a:buFont typeface="Arial" panose="020B0604020202020204" pitchFamily="34" charset="0"/>
                        <a:buChar char="•"/>
                      </a:pPr>
                      <a:r>
                        <a:rPr lang="en-US" dirty="0"/>
                        <a:t>Work on planting/replanting plan for both areas, planning for initial </a:t>
                      </a:r>
                      <a:r>
                        <a:rPr lang="en-US" dirty="0" err="1"/>
                        <a:t>replantings</a:t>
                      </a:r>
                      <a:r>
                        <a:rPr lang="en-US" dirty="0"/>
                        <a:t> in Rose Garden, Northampton Green in Spring/Summer 2018; map out ongoing work over time. </a:t>
                      </a:r>
                    </a:p>
                    <a:p>
                      <a:pPr>
                        <a:lnSpc>
                          <a:spcPts val="2600"/>
                        </a:lnSpc>
                      </a:pPr>
                      <a:endParaRPr lang="en-US" dirty="0"/>
                    </a:p>
                  </a:txBody>
                  <a:tcPr/>
                </a:tc>
                <a:extLst>
                  <a:ext uri="{0D108BD9-81ED-4DB2-BD59-A6C34878D82A}">
                    <a16:rowId xmlns:a16="http://schemas.microsoft.com/office/drawing/2014/main" val="3596345395"/>
                  </a:ext>
                </a:extLst>
              </a:tr>
            </a:tbl>
          </a:graphicData>
        </a:graphic>
      </p:graphicFrame>
    </p:spTree>
    <p:extLst>
      <p:ext uri="{BB962C8B-B14F-4D97-AF65-F5344CB8AC3E}">
        <p14:creationId xmlns:p14="http://schemas.microsoft.com/office/powerpoint/2010/main" val="672872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E8BC-FB1E-4F51-AC9F-38987130FE05}"/>
              </a:ext>
            </a:extLst>
          </p:cNvPr>
          <p:cNvSpPr>
            <a:spLocks noGrp="1"/>
          </p:cNvSpPr>
          <p:nvPr>
            <p:ph type="title"/>
          </p:nvPr>
        </p:nvSpPr>
        <p:spPr>
          <a:xfrm>
            <a:off x="80704" y="71121"/>
            <a:ext cx="10515600" cy="863600"/>
          </a:xfrm>
        </p:spPr>
        <p:txBody>
          <a:bodyPr/>
          <a:lstStyle/>
          <a:p>
            <a:r>
              <a:rPr lang="en-US" dirty="0"/>
              <a:t>Three Principles of PMAC Advocacy</a:t>
            </a:r>
          </a:p>
        </p:txBody>
      </p:sp>
      <p:sp>
        <p:nvSpPr>
          <p:cNvPr id="4" name="Content Placeholder 3">
            <a:extLst>
              <a:ext uri="{FF2B5EF4-FFF2-40B4-BE49-F238E27FC236}">
                <a16:creationId xmlns:a16="http://schemas.microsoft.com/office/drawing/2014/main" id="{EDB69470-A25B-4755-BCAA-6D21E310FAF0}"/>
              </a:ext>
            </a:extLst>
          </p:cNvPr>
          <p:cNvSpPr txBox="1">
            <a:spLocks noGrp="1"/>
          </p:cNvSpPr>
          <p:nvPr>
            <p:ph idx="1"/>
          </p:nvPr>
        </p:nvSpPr>
        <p:spPr>
          <a:xfrm>
            <a:off x="269816" y="934721"/>
            <a:ext cx="11841480" cy="5698996"/>
          </a:xfrm>
          <a:prstGeom prst="rect">
            <a:avLst/>
          </a:prstGeom>
          <a:noFill/>
        </p:spPr>
        <p:txBody>
          <a:bodyPr wrap="square" rtlCol="0">
            <a:spAutoFit/>
          </a:bodyPr>
          <a:lstStyle/>
          <a:p>
            <a:pPr marL="0" indent="0">
              <a:buNone/>
            </a:pPr>
            <a:r>
              <a:rPr lang="en-US" sz="2000" b="1" i="1" u="sng" dirty="0">
                <a:solidFill>
                  <a:schemeClr val="accent6">
                    <a:lumMod val="50000"/>
                  </a:schemeClr>
                </a:solidFill>
              </a:rPr>
              <a:t>[1.]  We approach advocacy from a position of strength.  </a:t>
            </a:r>
          </a:p>
          <a:p>
            <a:pPr marL="0" indent="0">
              <a:buNone/>
            </a:pPr>
            <a:r>
              <a:rPr lang="en-US" sz="2000" dirty="0">
                <a:solidFill>
                  <a:schemeClr val="accent6">
                    <a:lumMod val="50000"/>
                  </a:schemeClr>
                </a:solidFill>
              </a:rPr>
              <a:t>PMAC is the established advisory council for the park, with a strong history of working on behalf of the park and surrounding communities.   We connect a wide network of PMAC members, social media connections, neighbors and volunteers across all of the neighborhoods served by the park.</a:t>
            </a:r>
            <a:br>
              <a:rPr lang="en-US" sz="2000" dirty="0">
                <a:solidFill>
                  <a:schemeClr val="accent6">
                    <a:lumMod val="50000"/>
                  </a:schemeClr>
                </a:solidFill>
              </a:rPr>
            </a:br>
            <a:br>
              <a:rPr lang="en-US" sz="2000" dirty="0">
                <a:solidFill>
                  <a:schemeClr val="accent6">
                    <a:lumMod val="50000"/>
                  </a:schemeClr>
                </a:solidFill>
              </a:rPr>
            </a:br>
            <a:r>
              <a:rPr lang="en-US" sz="2000" b="1" i="1" u="sng" dirty="0">
                <a:solidFill>
                  <a:schemeClr val="accent6">
                    <a:lumMod val="50000"/>
                  </a:schemeClr>
                </a:solidFill>
              </a:rPr>
              <a:t>[2.]  What we advocate for and what we do are aligned.  </a:t>
            </a:r>
          </a:p>
          <a:p>
            <a:pPr marL="0" indent="0">
              <a:buNone/>
            </a:pPr>
            <a:r>
              <a:rPr lang="en-US" sz="2000" dirty="0">
                <a:solidFill>
                  <a:schemeClr val="accent6">
                    <a:lumMod val="50000"/>
                  </a:schemeClr>
                </a:solidFill>
              </a:rPr>
              <a:t>Park volunteers and partner organizations invest time, resources and money in the park, in garden stewardship and landscaping, management of the community gardens and dog parks, supporting park-related youth and family programming, researching and documenting park history, and bringing people together to discuss and work on park-related issues and projects.  This record of work and accomplishment adds strength to our advocacy on behalf of the park. </a:t>
            </a:r>
            <a:br>
              <a:rPr lang="en-US" sz="2000" dirty="0">
                <a:solidFill>
                  <a:schemeClr val="accent6">
                    <a:lumMod val="50000"/>
                  </a:schemeClr>
                </a:solidFill>
              </a:rPr>
            </a:br>
            <a:endParaRPr lang="en-US" sz="2000" dirty="0">
              <a:solidFill>
                <a:schemeClr val="accent6">
                  <a:lumMod val="50000"/>
                </a:schemeClr>
              </a:solidFill>
            </a:endParaRPr>
          </a:p>
          <a:p>
            <a:pPr marL="0" indent="0">
              <a:buNone/>
            </a:pPr>
            <a:r>
              <a:rPr lang="en-US" sz="2000" b="1" i="1" u="sng" dirty="0">
                <a:solidFill>
                  <a:schemeClr val="accent6">
                    <a:lumMod val="50000"/>
                  </a:schemeClr>
                </a:solidFill>
              </a:rPr>
              <a:t>[3.]  We have many interests and projects; all under a theme of building a more sustainable city.</a:t>
            </a:r>
          </a:p>
          <a:p>
            <a:pPr marL="0" indent="0">
              <a:buNone/>
            </a:pPr>
            <a:r>
              <a:rPr lang="en-US" sz="2000" dirty="0">
                <a:solidFill>
                  <a:schemeClr val="accent6">
                    <a:lumMod val="50000"/>
                  </a:schemeClr>
                </a:solidFill>
              </a:rPr>
              <a:t>Park advocacy brings together people with varied interests, such as bicycling, gardening, open space, nature and environment, youth programming, park history, and more.  The power in bringing these interests together is that all directly and indirectly support a vision for how parks help in building a more sustainable city.</a:t>
            </a:r>
          </a:p>
          <a:p>
            <a:pPr marL="0" indent="0">
              <a:buNone/>
            </a:pPr>
            <a:endParaRPr lang="en-US" sz="2000" dirty="0"/>
          </a:p>
        </p:txBody>
      </p:sp>
    </p:spTree>
    <p:extLst>
      <p:ext uri="{BB962C8B-B14F-4D97-AF65-F5344CB8AC3E}">
        <p14:creationId xmlns:p14="http://schemas.microsoft.com/office/powerpoint/2010/main" val="776868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EC4990FA-48BB-49CF-B3A5-A6DB79E52126}"/>
              </a:ext>
            </a:extLst>
          </p:cNvPr>
          <p:cNvSpPr/>
          <p:nvPr/>
        </p:nvSpPr>
        <p:spPr>
          <a:xfrm>
            <a:off x="4279769" y="395926"/>
            <a:ext cx="7779852" cy="6396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4">
            <a:extLst>
              <a:ext uri="{FF2B5EF4-FFF2-40B4-BE49-F238E27FC236}">
                <a16:creationId xmlns:a16="http://schemas.microsoft.com/office/drawing/2014/main" id="{2DFD258A-C966-4B45-8A1D-B406DD6A2F54}"/>
              </a:ext>
            </a:extLst>
          </p:cNvPr>
          <p:cNvGraphicFramePr>
            <a:graphicFrameLocks/>
          </p:cNvGraphicFramePr>
          <p:nvPr>
            <p:extLst>
              <p:ext uri="{D42A27DB-BD31-4B8C-83A1-F6EECF244321}">
                <p14:modId xmlns:p14="http://schemas.microsoft.com/office/powerpoint/2010/main" val="1405796766"/>
              </p:ext>
            </p:extLst>
          </p:nvPr>
        </p:nvGraphicFramePr>
        <p:xfrm>
          <a:off x="4820237" y="509047"/>
          <a:ext cx="6843860" cy="6282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81C86C02-3388-4DC7-A06F-42B86E3EE44F}"/>
              </a:ext>
            </a:extLst>
          </p:cNvPr>
          <p:cNvSpPr>
            <a:spLocks noGrp="1"/>
          </p:cNvSpPr>
          <p:nvPr>
            <p:ph type="title"/>
          </p:nvPr>
        </p:nvSpPr>
        <p:spPr>
          <a:xfrm>
            <a:off x="132378" y="65989"/>
            <a:ext cx="7267664" cy="848411"/>
          </a:xfrm>
        </p:spPr>
        <p:txBody>
          <a:bodyPr>
            <a:noAutofit/>
          </a:bodyPr>
          <a:lstStyle/>
          <a:p>
            <a:r>
              <a:rPr lang="en-US" sz="3200" dirty="0"/>
              <a:t>About the “Sustainability” theme</a:t>
            </a:r>
          </a:p>
        </p:txBody>
      </p:sp>
      <p:sp>
        <p:nvSpPr>
          <p:cNvPr id="8" name="TextBox 7">
            <a:extLst>
              <a:ext uri="{FF2B5EF4-FFF2-40B4-BE49-F238E27FC236}">
                <a16:creationId xmlns:a16="http://schemas.microsoft.com/office/drawing/2014/main" id="{EDB342AC-ECAA-418D-AA06-3F0141F47B1F}"/>
              </a:ext>
            </a:extLst>
          </p:cNvPr>
          <p:cNvSpPr txBox="1"/>
          <p:nvPr/>
        </p:nvSpPr>
        <p:spPr>
          <a:xfrm>
            <a:off x="132378" y="972873"/>
            <a:ext cx="4408399" cy="5355312"/>
          </a:xfrm>
          <a:prstGeom prst="rect">
            <a:avLst/>
          </a:prstGeom>
          <a:noFill/>
        </p:spPr>
        <p:txBody>
          <a:bodyPr wrap="square" rtlCol="0">
            <a:spAutoFit/>
          </a:bodyPr>
          <a:lstStyle/>
          <a:p>
            <a:r>
              <a:rPr lang="en-US" dirty="0"/>
              <a:t>Think of everything you have read about the needs of a rapidly-growing city like Boston.  To be a truly healthy, viable and sustainable city, city leaders and residents need to address issues including environmental conservation, transportation and open space, and need to have avenues for community building and for connecting people across socioeconomic groups, age groups and neighborhoods.   </a:t>
            </a:r>
          </a:p>
          <a:p>
            <a:endParaRPr lang="en-US" dirty="0"/>
          </a:p>
          <a:p>
            <a:r>
              <a:rPr lang="en-US" dirty="0"/>
              <a:t>Parks – both the parkland itself and the  active networks of park volunteers and community partnerships such as the in the Southwest Corridor Park -- are an important element in building this sustainability.   By recognizing and highlighting the role we play, we can better advocate for, raise funds for, and establish a vision for the park.</a:t>
            </a:r>
          </a:p>
        </p:txBody>
      </p:sp>
    </p:spTree>
    <p:extLst>
      <p:ext uri="{BB962C8B-B14F-4D97-AF65-F5344CB8AC3E}">
        <p14:creationId xmlns:p14="http://schemas.microsoft.com/office/powerpoint/2010/main" val="597313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86C02-3388-4DC7-A06F-42B86E3EE44F}"/>
              </a:ext>
            </a:extLst>
          </p:cNvPr>
          <p:cNvSpPr>
            <a:spLocks noGrp="1"/>
          </p:cNvSpPr>
          <p:nvPr>
            <p:ph type="title"/>
          </p:nvPr>
        </p:nvSpPr>
        <p:spPr>
          <a:xfrm>
            <a:off x="132378" y="65989"/>
            <a:ext cx="10895286" cy="711251"/>
          </a:xfrm>
        </p:spPr>
        <p:txBody>
          <a:bodyPr>
            <a:noAutofit/>
          </a:bodyPr>
          <a:lstStyle/>
          <a:p>
            <a:r>
              <a:rPr lang="en-US" sz="3200" dirty="0"/>
              <a:t>Approach to Advocacy - PMAC Partnerships &amp; Relationships  </a:t>
            </a:r>
          </a:p>
        </p:txBody>
      </p:sp>
      <p:sp>
        <p:nvSpPr>
          <p:cNvPr id="8" name="TextBox 7">
            <a:extLst>
              <a:ext uri="{FF2B5EF4-FFF2-40B4-BE49-F238E27FC236}">
                <a16:creationId xmlns:a16="http://schemas.microsoft.com/office/drawing/2014/main" id="{EDB342AC-ECAA-418D-AA06-3F0141F47B1F}"/>
              </a:ext>
            </a:extLst>
          </p:cNvPr>
          <p:cNvSpPr txBox="1"/>
          <p:nvPr/>
        </p:nvSpPr>
        <p:spPr>
          <a:xfrm>
            <a:off x="132378" y="932233"/>
            <a:ext cx="11873694" cy="5262979"/>
          </a:xfrm>
          <a:prstGeom prst="rect">
            <a:avLst/>
          </a:prstGeom>
          <a:solidFill>
            <a:schemeClr val="tx2">
              <a:lumMod val="20000"/>
              <a:lumOff val="80000"/>
            </a:schemeClr>
          </a:solidFill>
        </p:spPr>
        <p:txBody>
          <a:bodyPr wrap="square" rtlCol="0">
            <a:spAutoFit/>
          </a:bodyPr>
          <a:lstStyle/>
          <a:p>
            <a:pPr marL="285750" indent="-285750">
              <a:buFont typeface="Arial" panose="020B0604020202020204" pitchFamily="34" charset="0"/>
              <a:buChar char="•"/>
            </a:pPr>
            <a:r>
              <a:rPr lang="en-US" sz="2400" dirty="0"/>
              <a:t>Boston Park Advocates: </a:t>
            </a:r>
          </a:p>
          <a:p>
            <a:pPr lvl="1"/>
            <a:r>
              <a:rPr lang="en-US" sz="2400" dirty="0"/>
              <a:t>City-wide advocacy for city and state parks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Environmental League of Massachusetts </a:t>
            </a:r>
          </a:p>
          <a:p>
            <a:pPr lvl="1"/>
            <a:r>
              <a:rPr lang="en-US" sz="2400" dirty="0"/>
              <a:t>Statewide advocacy for a “green budget” of 1% of state budget for parks and </a:t>
            </a:r>
            <a:br>
              <a:rPr lang="en-US" sz="2400" dirty="0"/>
            </a:br>
            <a:r>
              <a:rPr lang="en-US" sz="2400" dirty="0"/>
              <a:t>environmental work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Bicycle advocacy networks -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Northeastern University - Community Advisory Board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Through mini-grant programs – connections to youth-serving organizations </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dirty="0"/>
              <a:t>Neighborhood associations </a:t>
            </a:r>
          </a:p>
        </p:txBody>
      </p:sp>
      <p:cxnSp>
        <p:nvCxnSpPr>
          <p:cNvPr id="4" name="Straight Connector 3">
            <a:extLst>
              <a:ext uri="{FF2B5EF4-FFF2-40B4-BE49-F238E27FC236}">
                <a16:creationId xmlns:a16="http://schemas.microsoft.com/office/drawing/2014/main" id="{7937B967-D424-43CD-87E4-13CEC8409406}"/>
              </a:ext>
            </a:extLst>
          </p:cNvPr>
          <p:cNvCxnSpPr/>
          <p:nvPr/>
        </p:nvCxnSpPr>
        <p:spPr>
          <a:xfrm>
            <a:off x="210312" y="777240"/>
            <a:ext cx="1154887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438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923077-8EE7-441F-911C-64539052F6BB}"/>
              </a:ext>
            </a:extLst>
          </p:cNvPr>
          <p:cNvSpPr/>
          <p:nvPr/>
        </p:nvSpPr>
        <p:spPr>
          <a:xfrm>
            <a:off x="2677213" y="1582339"/>
            <a:ext cx="5250729" cy="42556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C86C02-3388-4DC7-A06F-42B86E3EE44F}"/>
              </a:ext>
            </a:extLst>
          </p:cNvPr>
          <p:cNvSpPr>
            <a:spLocks noGrp="1"/>
          </p:cNvSpPr>
          <p:nvPr>
            <p:ph type="title"/>
          </p:nvPr>
        </p:nvSpPr>
        <p:spPr>
          <a:xfrm>
            <a:off x="132378" y="65989"/>
            <a:ext cx="7267664" cy="848411"/>
          </a:xfrm>
        </p:spPr>
        <p:txBody>
          <a:bodyPr>
            <a:noAutofit/>
          </a:bodyPr>
          <a:lstStyle/>
          <a:p>
            <a:r>
              <a:rPr lang="en-US" sz="3200" dirty="0"/>
              <a:t>About PMAC strength &amp; advocacy</a:t>
            </a:r>
          </a:p>
        </p:txBody>
      </p:sp>
      <p:sp>
        <p:nvSpPr>
          <p:cNvPr id="8" name="TextBox 7">
            <a:extLst>
              <a:ext uri="{FF2B5EF4-FFF2-40B4-BE49-F238E27FC236}">
                <a16:creationId xmlns:a16="http://schemas.microsoft.com/office/drawing/2014/main" id="{EDB342AC-ECAA-418D-AA06-3F0141F47B1F}"/>
              </a:ext>
            </a:extLst>
          </p:cNvPr>
          <p:cNvSpPr txBox="1"/>
          <p:nvPr/>
        </p:nvSpPr>
        <p:spPr>
          <a:xfrm>
            <a:off x="745121" y="1582340"/>
            <a:ext cx="6654922" cy="4108817"/>
          </a:xfrm>
          <a:prstGeom prst="rect">
            <a:avLst/>
          </a:prstGeom>
          <a:noFill/>
        </p:spPr>
        <p:txBody>
          <a:bodyPr wrap="square" rtlCol="0">
            <a:spAutoFit/>
          </a:bodyPr>
          <a:lstStyle/>
          <a:p>
            <a:pPr algn="ctr">
              <a:lnSpc>
                <a:spcPct val="150000"/>
              </a:lnSpc>
            </a:pPr>
            <a:r>
              <a:rPr lang="en-US" dirty="0"/>
              <a:t>240+ PMAC Members</a:t>
            </a:r>
          </a:p>
          <a:p>
            <a:pPr algn="ctr">
              <a:lnSpc>
                <a:spcPct val="150000"/>
              </a:lnSpc>
            </a:pPr>
            <a:r>
              <a:rPr lang="en-US" dirty="0"/>
              <a:t>500+ Social Media Followers </a:t>
            </a:r>
          </a:p>
          <a:p>
            <a:pPr algn="ctr">
              <a:lnSpc>
                <a:spcPct val="150000"/>
              </a:lnSpc>
            </a:pPr>
            <a:r>
              <a:rPr lang="en-US" dirty="0"/>
              <a:t>1500 to 2000 Volunteer Hours Per Year</a:t>
            </a:r>
          </a:p>
          <a:p>
            <a:pPr algn="ctr">
              <a:lnSpc>
                <a:spcPct val="150000"/>
              </a:lnSpc>
            </a:pPr>
            <a:r>
              <a:rPr lang="en-US" dirty="0"/>
              <a:t>15- 30 Volunteer Days Per Year (with </a:t>
            </a:r>
            <a:r>
              <a:rPr lang="en-US" dirty="0" err="1"/>
              <a:t>BostonCares</a:t>
            </a:r>
            <a:r>
              <a:rPr lang="en-US" dirty="0"/>
              <a:t>, Northeastern University, Corporate and School Groups)</a:t>
            </a:r>
          </a:p>
          <a:p>
            <a:pPr algn="ctr">
              <a:lnSpc>
                <a:spcPct val="150000"/>
              </a:lnSpc>
            </a:pPr>
            <a:r>
              <a:rPr lang="en-US" dirty="0"/>
              <a:t>200+ Community Gardeners </a:t>
            </a:r>
          </a:p>
          <a:p>
            <a:pPr algn="ctr">
              <a:lnSpc>
                <a:spcPct val="150000"/>
              </a:lnSpc>
            </a:pPr>
            <a:r>
              <a:rPr lang="en-US" dirty="0"/>
              <a:t>1500+ Bicycle commuters per day </a:t>
            </a:r>
          </a:p>
          <a:p>
            <a:pPr algn="ctr">
              <a:lnSpc>
                <a:spcPct val="150000"/>
              </a:lnSpc>
            </a:pPr>
            <a:r>
              <a:rPr lang="en-US" dirty="0"/>
              <a:t>10,000+ MBTA commuters per day </a:t>
            </a:r>
          </a:p>
          <a:p>
            <a:pPr algn="ctr">
              <a:lnSpc>
                <a:spcPct val="150000"/>
              </a:lnSpc>
            </a:pPr>
            <a:r>
              <a:rPr lang="en-US" dirty="0"/>
              <a:t>150+ participants in youth programs &amp; </a:t>
            </a:r>
            <a:r>
              <a:rPr lang="en-US" dirty="0" err="1"/>
              <a:t>childrens</a:t>
            </a:r>
            <a:r>
              <a:rPr lang="en-US" dirty="0"/>
              <a:t>’ gardening </a:t>
            </a:r>
          </a:p>
          <a:p>
            <a:endParaRPr lang="en-US" dirty="0"/>
          </a:p>
        </p:txBody>
      </p:sp>
      <p:pic>
        <p:nvPicPr>
          <p:cNvPr id="4" name="Picture 3">
            <a:extLst>
              <a:ext uri="{FF2B5EF4-FFF2-40B4-BE49-F238E27FC236}">
                <a16:creationId xmlns:a16="http://schemas.microsoft.com/office/drawing/2014/main" id="{4587CC2F-4B64-4EC7-980E-9EA021D7015A}"/>
              </a:ext>
            </a:extLst>
          </p:cNvPr>
          <p:cNvPicPr>
            <a:picLocks noChangeAspect="1"/>
          </p:cNvPicPr>
          <p:nvPr/>
        </p:nvPicPr>
        <p:blipFill>
          <a:blip r:embed="rId2"/>
          <a:stretch>
            <a:fillRect/>
          </a:stretch>
        </p:blipFill>
        <p:spPr>
          <a:xfrm>
            <a:off x="8289919" y="1180199"/>
            <a:ext cx="3425681" cy="4789021"/>
          </a:xfrm>
          <a:prstGeom prst="rect">
            <a:avLst/>
          </a:prstGeom>
        </p:spPr>
      </p:pic>
      <p:sp>
        <p:nvSpPr>
          <p:cNvPr id="9" name="TextBox 8">
            <a:extLst>
              <a:ext uri="{FF2B5EF4-FFF2-40B4-BE49-F238E27FC236}">
                <a16:creationId xmlns:a16="http://schemas.microsoft.com/office/drawing/2014/main" id="{CE6115E9-EFF6-4F0C-89C4-CA8243B4B6BE}"/>
              </a:ext>
            </a:extLst>
          </p:cNvPr>
          <p:cNvSpPr txBox="1"/>
          <p:nvPr/>
        </p:nvSpPr>
        <p:spPr>
          <a:xfrm>
            <a:off x="8287180" y="735453"/>
            <a:ext cx="3425681" cy="369332"/>
          </a:xfrm>
          <a:prstGeom prst="rect">
            <a:avLst/>
          </a:prstGeom>
          <a:solidFill>
            <a:schemeClr val="bg1"/>
          </a:solidFill>
        </p:spPr>
        <p:txBody>
          <a:bodyPr wrap="none" rtlCol="0">
            <a:spAutoFit/>
          </a:bodyPr>
          <a:lstStyle/>
          <a:p>
            <a:r>
              <a:rPr lang="en-US" dirty="0"/>
              <a:t>How PMAC Members Use the Park</a:t>
            </a:r>
          </a:p>
        </p:txBody>
      </p:sp>
      <p:sp>
        <p:nvSpPr>
          <p:cNvPr id="3" name="Isosceles Triangle 2">
            <a:extLst>
              <a:ext uri="{FF2B5EF4-FFF2-40B4-BE49-F238E27FC236}">
                <a16:creationId xmlns:a16="http://schemas.microsoft.com/office/drawing/2014/main" id="{3D6473AB-2661-4B59-8E59-87510F34FA46}"/>
              </a:ext>
            </a:extLst>
          </p:cNvPr>
          <p:cNvSpPr/>
          <p:nvPr/>
        </p:nvSpPr>
        <p:spPr>
          <a:xfrm rot="5400000">
            <a:off x="7299382" y="1517956"/>
            <a:ext cx="1215655" cy="554333"/>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0237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80BB5E-2BC1-407A-B7AF-6987D87E9999}"/>
              </a:ext>
            </a:extLst>
          </p:cNvPr>
          <p:cNvSpPr/>
          <p:nvPr/>
        </p:nvSpPr>
        <p:spPr>
          <a:xfrm>
            <a:off x="188843" y="188843"/>
            <a:ext cx="11920156" cy="652668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37627" y="769183"/>
            <a:ext cx="4840867" cy="2801652"/>
          </a:xfrm>
          <a:prstGeom prst="rect">
            <a:avLst/>
          </a:prstGeom>
          <a:ln w="88900" cap="sq" cmpd="thickThin">
            <a:solidFill>
              <a:srgbClr val="000000"/>
            </a:solidFill>
            <a:prstDash val="solid"/>
            <a:miter lim="800000"/>
          </a:ln>
          <a:effectLst>
            <a:innerShdw blurRad="76200">
              <a:srgbClr val="000000"/>
            </a:innerShdw>
          </a:effectLst>
        </p:spPr>
      </p:pic>
      <p:pic>
        <p:nvPicPr>
          <p:cNvPr id="10" name="Content Placeholder 9"/>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991004" y="2309380"/>
            <a:ext cx="3391593" cy="3096491"/>
          </a:xfrm>
          <a:prstGeom prst="rect">
            <a:avLst/>
          </a:prstGeom>
          <a:ln w="88900" cap="sq" cmpd="thickThin">
            <a:solidFill>
              <a:srgbClr val="000000"/>
            </a:solidFill>
            <a:prstDash val="solid"/>
            <a:miter lim="800000"/>
          </a:ln>
          <a:effectLst>
            <a:innerShdw blurRad="76200">
              <a:srgbClr val="000000"/>
            </a:innerShdw>
            <a:softEdge rad="0"/>
          </a:effectLst>
          <a:scene3d>
            <a:camera prst="orthographicFront"/>
            <a:lightRig rig="threePt" dir="t"/>
          </a:scene3d>
          <a:sp3d>
            <a:bevelT prst="angle"/>
          </a:sp3d>
        </p:spPr>
      </p:pic>
      <p:pic>
        <p:nvPicPr>
          <p:cNvPr id="11" name="Content Placeholder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5085" y="99959"/>
            <a:ext cx="4041701" cy="24676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Content Placeholder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2715" y="4187588"/>
            <a:ext cx="3226569" cy="191700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4" name="TextBox 13"/>
          <p:cNvSpPr txBox="1"/>
          <p:nvPr/>
        </p:nvSpPr>
        <p:spPr>
          <a:xfrm>
            <a:off x="8827474" y="5570567"/>
            <a:ext cx="2446195" cy="369332"/>
          </a:xfrm>
          <a:prstGeom prst="rect">
            <a:avLst/>
          </a:prstGeom>
          <a:noFill/>
        </p:spPr>
        <p:txBody>
          <a:bodyPr wrap="square" rtlCol="0">
            <a:spAutoFit/>
          </a:bodyPr>
          <a:lstStyle/>
          <a:p>
            <a:r>
              <a:rPr lang="en-US" b="1" dirty="0">
                <a:solidFill>
                  <a:schemeClr val="accent5">
                    <a:lumMod val="50000"/>
                  </a:schemeClr>
                </a:solidFill>
              </a:rPr>
              <a:t>Complete Skate Park </a:t>
            </a:r>
          </a:p>
        </p:txBody>
      </p:sp>
      <p:sp>
        <p:nvSpPr>
          <p:cNvPr id="15" name="TextBox 14"/>
          <p:cNvSpPr txBox="1"/>
          <p:nvPr/>
        </p:nvSpPr>
        <p:spPr>
          <a:xfrm>
            <a:off x="5238822" y="787790"/>
            <a:ext cx="800219" cy="2607805"/>
          </a:xfrm>
          <a:prstGeom prst="rect">
            <a:avLst/>
          </a:prstGeom>
          <a:noFill/>
        </p:spPr>
        <p:txBody>
          <a:bodyPr vert="vert" wrap="square" rtlCol="0" anchor="ctr" anchorCtr="0">
            <a:spAutoFit/>
          </a:bodyPr>
          <a:lstStyle/>
          <a:p>
            <a:r>
              <a:rPr lang="en-US" sz="2000" b="1" dirty="0">
                <a:solidFill>
                  <a:srgbClr val="7030A0"/>
                </a:solidFill>
              </a:rPr>
              <a:t>Maintenance of park Infrastructure </a:t>
            </a:r>
          </a:p>
        </p:txBody>
      </p:sp>
      <p:pic>
        <p:nvPicPr>
          <p:cNvPr id="16" name="Content Placeholder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627" y="3906087"/>
            <a:ext cx="3453559" cy="228951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7" name="TextBox 16"/>
          <p:cNvSpPr txBox="1"/>
          <p:nvPr/>
        </p:nvSpPr>
        <p:spPr>
          <a:xfrm>
            <a:off x="83001" y="6346191"/>
            <a:ext cx="3962809" cy="369332"/>
          </a:xfrm>
          <a:prstGeom prst="rect">
            <a:avLst/>
          </a:prstGeom>
          <a:noFill/>
        </p:spPr>
        <p:txBody>
          <a:bodyPr wrap="square" rtlCol="0">
            <a:spAutoFit/>
          </a:bodyPr>
          <a:lstStyle/>
          <a:p>
            <a:pPr algn="ctr"/>
            <a:r>
              <a:rPr lang="en-US" b="1" dirty="0">
                <a:solidFill>
                  <a:schemeClr val="accent6">
                    <a:lumMod val="50000"/>
                  </a:schemeClr>
                </a:solidFill>
              </a:rPr>
              <a:t>Dog Park Location &amp; Start Process   </a:t>
            </a:r>
          </a:p>
        </p:txBody>
      </p:sp>
      <p:sp>
        <p:nvSpPr>
          <p:cNvPr id="19" name="TextBox 18"/>
          <p:cNvSpPr txBox="1"/>
          <p:nvPr/>
        </p:nvSpPr>
        <p:spPr>
          <a:xfrm>
            <a:off x="7047911" y="926483"/>
            <a:ext cx="3559127" cy="646331"/>
          </a:xfrm>
          <a:prstGeom prst="rect">
            <a:avLst/>
          </a:prstGeom>
          <a:noFill/>
        </p:spPr>
        <p:txBody>
          <a:bodyPr wrap="square" rtlCol="0">
            <a:spAutoFit/>
          </a:bodyPr>
          <a:lstStyle/>
          <a:p>
            <a:pPr algn="ctr"/>
            <a:r>
              <a:rPr lang="en-US" b="1" dirty="0">
                <a:solidFill>
                  <a:schemeClr val="accent4">
                    <a:lumMod val="40000"/>
                    <a:lumOff val="60000"/>
                  </a:schemeClr>
                </a:solidFill>
              </a:rPr>
              <a:t>Path striping for bikes and pedestrians, improve safety ! </a:t>
            </a:r>
          </a:p>
        </p:txBody>
      </p:sp>
      <p:sp>
        <p:nvSpPr>
          <p:cNvPr id="20" name="TextBox 19"/>
          <p:cNvSpPr txBox="1"/>
          <p:nvPr/>
        </p:nvSpPr>
        <p:spPr>
          <a:xfrm>
            <a:off x="5078437" y="5458265"/>
            <a:ext cx="2475914" cy="646331"/>
          </a:xfrm>
          <a:prstGeom prst="rect">
            <a:avLst/>
          </a:prstGeom>
          <a:noFill/>
          <a:ln>
            <a:solidFill>
              <a:srgbClr val="FFFF00"/>
            </a:solidFill>
          </a:ln>
        </p:spPr>
        <p:txBody>
          <a:bodyPr wrap="square" rtlCol="0">
            <a:spAutoFit/>
          </a:bodyPr>
          <a:lstStyle/>
          <a:p>
            <a:pPr algn="ctr"/>
            <a:r>
              <a:rPr lang="en-US" b="1" dirty="0">
                <a:solidFill>
                  <a:schemeClr val="tx1">
                    <a:lumMod val="85000"/>
                    <a:lumOff val="15000"/>
                  </a:schemeClr>
                </a:solidFill>
              </a:rPr>
              <a:t>Move forward with Greenway Extension </a:t>
            </a:r>
          </a:p>
        </p:txBody>
      </p:sp>
    </p:spTree>
    <p:extLst>
      <p:ext uri="{BB962C8B-B14F-4D97-AF65-F5344CB8AC3E}">
        <p14:creationId xmlns:p14="http://schemas.microsoft.com/office/powerpoint/2010/main" val="881108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A799D8-1F04-4C9B-9EC6-85B0AC43358A}"/>
              </a:ext>
            </a:extLst>
          </p:cNvPr>
          <p:cNvSpPr>
            <a:spLocks noGrp="1"/>
          </p:cNvSpPr>
          <p:nvPr>
            <p:ph type="title"/>
          </p:nvPr>
        </p:nvSpPr>
        <p:spPr>
          <a:xfrm>
            <a:off x="234704" y="0"/>
            <a:ext cx="8513056" cy="640080"/>
          </a:xfrm>
        </p:spPr>
        <p:txBody>
          <a:bodyPr>
            <a:normAutofit fontScale="90000"/>
          </a:bodyPr>
          <a:lstStyle/>
          <a:p>
            <a:r>
              <a:rPr lang="en-US" dirty="0"/>
              <a:t>Project List</a:t>
            </a:r>
          </a:p>
        </p:txBody>
      </p:sp>
      <p:graphicFrame>
        <p:nvGraphicFramePr>
          <p:cNvPr id="16" name="Content Placeholder 15"/>
          <p:cNvGraphicFramePr>
            <a:graphicFrameLocks noGrp="1"/>
          </p:cNvGraphicFramePr>
          <p:nvPr>
            <p:ph sz="half" idx="2"/>
            <p:extLst>
              <p:ext uri="{D42A27DB-BD31-4B8C-83A1-F6EECF244321}">
                <p14:modId xmlns:p14="http://schemas.microsoft.com/office/powerpoint/2010/main" val="1986622821"/>
              </p:ext>
            </p:extLst>
          </p:nvPr>
        </p:nvGraphicFramePr>
        <p:xfrm>
          <a:off x="-81280" y="782320"/>
          <a:ext cx="12273279" cy="6075676"/>
        </p:xfrm>
        <a:graphic>
          <a:graphicData uri="http://schemas.openxmlformats.org/drawingml/2006/table">
            <a:tbl>
              <a:tblPr firstRow="1" bandRow="1">
                <a:tableStyleId>{5C22544A-7EE6-4342-B048-85BDC9FD1C3A}</a:tableStyleId>
              </a:tblPr>
              <a:tblGrid>
                <a:gridCol w="534284">
                  <a:extLst>
                    <a:ext uri="{9D8B030D-6E8A-4147-A177-3AD203B41FA5}">
                      <a16:colId xmlns:a16="http://schemas.microsoft.com/office/drawing/2014/main" val="20000"/>
                    </a:ext>
                  </a:extLst>
                </a:gridCol>
                <a:gridCol w="4993511">
                  <a:extLst>
                    <a:ext uri="{9D8B030D-6E8A-4147-A177-3AD203B41FA5}">
                      <a16:colId xmlns:a16="http://schemas.microsoft.com/office/drawing/2014/main" val="20001"/>
                    </a:ext>
                  </a:extLst>
                </a:gridCol>
                <a:gridCol w="345845">
                  <a:extLst>
                    <a:ext uri="{9D8B030D-6E8A-4147-A177-3AD203B41FA5}">
                      <a16:colId xmlns:a16="http://schemas.microsoft.com/office/drawing/2014/main" val="20002"/>
                    </a:ext>
                  </a:extLst>
                </a:gridCol>
                <a:gridCol w="1543800">
                  <a:extLst>
                    <a:ext uri="{9D8B030D-6E8A-4147-A177-3AD203B41FA5}">
                      <a16:colId xmlns:a16="http://schemas.microsoft.com/office/drawing/2014/main" val="20003"/>
                    </a:ext>
                  </a:extLst>
                </a:gridCol>
                <a:gridCol w="1232299">
                  <a:extLst>
                    <a:ext uri="{9D8B030D-6E8A-4147-A177-3AD203B41FA5}">
                      <a16:colId xmlns:a16="http://schemas.microsoft.com/office/drawing/2014/main" val="20004"/>
                    </a:ext>
                  </a:extLst>
                </a:gridCol>
                <a:gridCol w="1811770">
                  <a:extLst>
                    <a:ext uri="{9D8B030D-6E8A-4147-A177-3AD203B41FA5}">
                      <a16:colId xmlns:a16="http://schemas.microsoft.com/office/drawing/2014/main" val="20005"/>
                    </a:ext>
                  </a:extLst>
                </a:gridCol>
                <a:gridCol w="1811770">
                  <a:extLst>
                    <a:ext uri="{9D8B030D-6E8A-4147-A177-3AD203B41FA5}">
                      <a16:colId xmlns:a16="http://schemas.microsoft.com/office/drawing/2014/main" val="1937110519"/>
                    </a:ext>
                  </a:extLst>
                </a:gridCol>
              </a:tblGrid>
              <a:tr h="685822">
                <a:tc>
                  <a:txBody>
                    <a:bodyPr/>
                    <a:lstStyle/>
                    <a:p>
                      <a:r>
                        <a:rPr lang="en-US" dirty="0"/>
                        <a:t># </a:t>
                      </a:r>
                    </a:p>
                  </a:txBody>
                  <a:tcPr/>
                </a:tc>
                <a:tc>
                  <a:txBody>
                    <a:bodyPr/>
                    <a:lstStyle/>
                    <a:p>
                      <a:pPr marL="0" algn="l" defTabSz="914400" rtl="0" eaLnBrk="1" latinLnBrk="0" hangingPunct="1"/>
                      <a:r>
                        <a:rPr lang="en-US" sz="1800" b="1" kern="1200" dirty="0">
                          <a:solidFill>
                            <a:schemeClr val="lt1"/>
                          </a:solidFill>
                          <a:latin typeface="+mn-lt"/>
                          <a:ea typeface="+mn-ea"/>
                          <a:cs typeface="+mn-cs"/>
                        </a:rPr>
                        <a:t>Topic: </a:t>
                      </a:r>
                    </a:p>
                  </a:txBody>
                  <a:tcPr/>
                </a:tc>
                <a:tc>
                  <a:txBody>
                    <a:bodyPr/>
                    <a:lstStyle/>
                    <a:p>
                      <a:pPr marL="0" algn="l" defTabSz="914400" rtl="0" eaLnBrk="1" latinLnBrk="0" hangingPunct="1"/>
                      <a:endParaRPr lang="en-US" sz="1800" b="1" kern="1200" dirty="0">
                        <a:solidFill>
                          <a:schemeClr val="lt1"/>
                        </a:solidFill>
                        <a:latin typeface="+mn-lt"/>
                        <a:ea typeface="+mn-ea"/>
                        <a:cs typeface="+mn-cs"/>
                      </a:endParaRPr>
                    </a:p>
                  </a:txBody>
                  <a:tcPr/>
                </a:tc>
                <a:tc>
                  <a:txBody>
                    <a:bodyPr/>
                    <a:lstStyle/>
                    <a:p>
                      <a:r>
                        <a:rPr lang="en-US" dirty="0"/>
                        <a:t>Date Requested:</a:t>
                      </a:r>
                    </a:p>
                  </a:txBody>
                  <a:tcPr/>
                </a:tc>
                <a:tc>
                  <a:txBody>
                    <a:bodyPr/>
                    <a:lstStyle/>
                    <a:p>
                      <a:pPr algn="ctr"/>
                      <a:r>
                        <a:rPr lang="en-US" dirty="0"/>
                        <a:t>Project </a:t>
                      </a:r>
                      <a:r>
                        <a:rPr lang="en-US" baseline="0" dirty="0"/>
                        <a:t>Status: </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97341">
                <a:tc>
                  <a:txBody>
                    <a:bodyPr/>
                    <a:lstStyle/>
                    <a:p>
                      <a:r>
                        <a:rPr lang="en-US"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Skate Park in</a:t>
                      </a:r>
                      <a:r>
                        <a:rPr lang="en-US" sz="1800" kern="1200" baseline="0" dirty="0">
                          <a:solidFill>
                            <a:schemeClr val="dk1"/>
                          </a:solidFill>
                          <a:effectLst/>
                          <a:latin typeface="+mn-lt"/>
                          <a:ea typeface="+mn-ea"/>
                          <a:cs typeface="+mn-cs"/>
                        </a:rPr>
                        <a:t> JP </a:t>
                      </a:r>
                      <a:endParaRPr lang="en-US" dirty="0"/>
                    </a:p>
                  </a:txBody>
                  <a:tcPr/>
                </a:tc>
                <a:tc>
                  <a:txBody>
                    <a:bodyPr/>
                    <a:lstStyle/>
                    <a:p>
                      <a:pPr algn="ctr"/>
                      <a:endParaRPr lang="en-US" dirty="0"/>
                    </a:p>
                  </a:txBody>
                  <a:tcPr/>
                </a:tc>
                <a:tc>
                  <a:txBody>
                    <a:bodyPr/>
                    <a:lstStyle/>
                    <a:p>
                      <a:pPr algn="ctr"/>
                      <a:r>
                        <a:rPr lang="en-US" dirty="0"/>
                        <a:t>2011 / 2012</a:t>
                      </a:r>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97341">
                <a:tc>
                  <a:txBody>
                    <a:bodyPr/>
                    <a:lstStyle/>
                    <a:p>
                      <a:r>
                        <a:rPr lang="en-US"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Greenway</a:t>
                      </a:r>
                      <a:r>
                        <a:rPr lang="en-US" baseline="0" dirty="0"/>
                        <a:t> Extension</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97341">
                <a:tc>
                  <a:txBody>
                    <a:bodyPr/>
                    <a:lstStyle/>
                    <a:p>
                      <a:r>
                        <a:rPr lang="en-US"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Bike</a:t>
                      </a:r>
                      <a:r>
                        <a:rPr lang="en-US" baseline="0" dirty="0"/>
                        <a:t>/Walking Path Striping </a:t>
                      </a:r>
                      <a:endParaRPr lang="en-US" dirty="0"/>
                    </a:p>
                  </a:txBody>
                  <a:tcPr/>
                </a:tc>
                <a:tc>
                  <a:txBody>
                    <a:bodyPr/>
                    <a:lstStyle/>
                    <a:p>
                      <a:pPr algn="ctr"/>
                      <a:endParaRPr lang="en-US" dirty="0"/>
                    </a:p>
                  </a:txBody>
                  <a:tcPr/>
                </a:tc>
                <a:tc>
                  <a:txBody>
                    <a:bodyPr/>
                    <a:lstStyle/>
                    <a:p>
                      <a:pPr algn="ctr"/>
                      <a:r>
                        <a:rPr lang="en-US" dirty="0"/>
                        <a:t>May 2015</a:t>
                      </a:r>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397341">
                <a:tc>
                  <a:txBody>
                    <a:bodyPr/>
                    <a:lstStyle/>
                    <a:p>
                      <a:r>
                        <a:rPr lang="en-US"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Water Study</a:t>
                      </a:r>
                      <a:r>
                        <a:rPr lang="en-US" baseline="0" dirty="0"/>
                        <a:t> Follow-up</a:t>
                      </a:r>
                      <a:endParaRPr lang="en-US" dirty="0"/>
                    </a:p>
                  </a:txBody>
                  <a:tcPr/>
                </a:tc>
                <a:tc>
                  <a:txBody>
                    <a:bodyPr/>
                    <a:lstStyle/>
                    <a:p>
                      <a:pPr algn="ctr"/>
                      <a:endParaRPr lang="en-US" dirty="0"/>
                    </a:p>
                  </a:txBody>
                  <a:tcPr/>
                </a:tc>
                <a:tc>
                  <a:txBody>
                    <a:bodyPr/>
                    <a:lstStyle/>
                    <a:p>
                      <a:pPr algn="ctr"/>
                      <a:r>
                        <a:rPr lang="en-US" dirty="0"/>
                        <a:t>2014</a:t>
                      </a:r>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422881">
                <a:tc>
                  <a:txBody>
                    <a:bodyPr/>
                    <a:lstStyle/>
                    <a:p>
                      <a:r>
                        <a:rPr lang="en-US"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Oakdale Community Garden </a:t>
                      </a:r>
                      <a:endParaRPr lang="en-US" dirty="0"/>
                    </a:p>
                  </a:txBody>
                  <a:tcPr/>
                </a:tc>
                <a:tc>
                  <a:txBody>
                    <a:bodyPr/>
                    <a:lstStyle/>
                    <a:p>
                      <a:pPr algn="ctr"/>
                      <a:endParaRPr lang="en-US" dirty="0"/>
                    </a:p>
                  </a:txBody>
                  <a:tcPr/>
                </a:tc>
                <a:tc>
                  <a:txBody>
                    <a:bodyPr/>
                    <a:lstStyle/>
                    <a:p>
                      <a:pPr algn="ctr"/>
                      <a:r>
                        <a:rPr lang="en-US" dirty="0"/>
                        <a:t>Sept. 2016</a:t>
                      </a:r>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416601">
                <a:tc>
                  <a:txBody>
                    <a:bodyPr/>
                    <a:lstStyle/>
                    <a:p>
                      <a:r>
                        <a:rPr lang="en-US" dirty="0"/>
                        <a:t>6</a:t>
                      </a:r>
                    </a:p>
                  </a:txBody>
                  <a:tcPr/>
                </a:tc>
                <a:tc>
                  <a:txBody>
                    <a:bodyPr/>
                    <a:lstStyle/>
                    <a:p>
                      <a:r>
                        <a:rPr lang="en-US" dirty="0"/>
                        <a:t>Dog Park in JP</a:t>
                      </a:r>
                      <a:r>
                        <a:rPr lang="en-US" baseline="0" dirty="0"/>
                        <a:t> </a:t>
                      </a:r>
                      <a:endParaRPr lang="en-US" dirty="0"/>
                    </a:p>
                  </a:txBody>
                  <a:tcPr/>
                </a:tc>
                <a:tc>
                  <a:txBody>
                    <a:bodyPr/>
                    <a:lstStyle/>
                    <a:p>
                      <a:pPr algn="ctr"/>
                      <a:endParaRPr lang="en-US" dirty="0"/>
                    </a:p>
                  </a:txBody>
                  <a:tcPr/>
                </a:tc>
                <a:tc>
                  <a:txBody>
                    <a:bodyPr/>
                    <a:lstStyle/>
                    <a:p>
                      <a:pPr algn="ctr"/>
                      <a:r>
                        <a:rPr lang="en-US" dirty="0"/>
                        <a:t>Aug. 2016</a:t>
                      </a:r>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397341">
                <a:tc>
                  <a:txBody>
                    <a:bodyPr/>
                    <a:lstStyle/>
                    <a:p>
                      <a:r>
                        <a:rPr lang="en-US"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Tree Study &amp; Replacement </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8"/>
                  </a:ext>
                </a:extLst>
              </a:tr>
              <a:tr h="397341">
                <a:tc>
                  <a:txBody>
                    <a:bodyPr/>
                    <a:lstStyle/>
                    <a:p>
                      <a:r>
                        <a:rPr lang="en-US" dirty="0"/>
                        <a:t>8</a:t>
                      </a:r>
                    </a:p>
                  </a:txBody>
                  <a:tcPr/>
                </a:tc>
                <a:tc>
                  <a:txBody>
                    <a:bodyPr/>
                    <a:lstStyle/>
                    <a:p>
                      <a:r>
                        <a:rPr lang="en-US" sz="1800" kern="1200" dirty="0">
                          <a:solidFill>
                            <a:schemeClr val="dk1"/>
                          </a:solidFill>
                          <a:effectLst/>
                          <a:latin typeface="+mn-lt"/>
                          <a:ea typeface="+mn-ea"/>
                          <a:cs typeface="+mn-cs"/>
                        </a:rPr>
                        <a:t>Park Signage (Review and Update)</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9"/>
                  </a:ext>
                </a:extLst>
              </a:tr>
              <a:tr h="685822">
                <a:tc>
                  <a:txBody>
                    <a:bodyPr/>
                    <a:lstStyle/>
                    <a:p>
                      <a:r>
                        <a:rPr lang="en-US" dirty="0"/>
                        <a:t>9</a:t>
                      </a:r>
                    </a:p>
                  </a:txBody>
                  <a:tcPr/>
                </a:tc>
                <a:tc>
                  <a:txBody>
                    <a:bodyPr/>
                    <a:lstStyle/>
                    <a:p>
                      <a:pPr lvl="0"/>
                      <a:r>
                        <a:rPr lang="en-US" sz="1800" kern="1200" dirty="0">
                          <a:solidFill>
                            <a:schemeClr val="dk1"/>
                          </a:solidFill>
                          <a:effectLst/>
                          <a:latin typeface="+mn-lt"/>
                          <a:ea typeface="+mn-ea"/>
                          <a:cs typeface="+mn-cs"/>
                        </a:rPr>
                        <a:t>Stenciling and/or Fence for Jackson Square Playground</a:t>
                      </a:r>
                    </a:p>
                  </a:txBody>
                  <a:tcPr/>
                </a:tc>
                <a:tc>
                  <a:txBody>
                    <a:bodyPr/>
                    <a:lstStyle/>
                    <a:p>
                      <a:pPr algn="ctr"/>
                      <a:endParaRPr lang="en-US" dirty="0"/>
                    </a:p>
                  </a:txBody>
                  <a:tcPr/>
                </a:tc>
                <a:tc>
                  <a:txBody>
                    <a:bodyPr/>
                    <a:lstStyle/>
                    <a:p>
                      <a:pPr algn="ctr"/>
                      <a:r>
                        <a:rPr lang="en-US" dirty="0"/>
                        <a:t>2014 / 2015 / 2017</a:t>
                      </a:r>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0"/>
                  </a:ext>
                </a:extLst>
              </a:tr>
              <a:tr h="397341">
                <a:tc>
                  <a:txBody>
                    <a:bodyPr/>
                    <a:lstStyle/>
                    <a:p>
                      <a:r>
                        <a:rPr lang="en-US" dirty="0"/>
                        <a:t>10</a:t>
                      </a:r>
                    </a:p>
                  </a:txBody>
                  <a:tcPr/>
                </a:tc>
                <a:tc>
                  <a:txBody>
                    <a:bodyPr/>
                    <a:lstStyle/>
                    <a:p>
                      <a:r>
                        <a:rPr lang="en-US" dirty="0"/>
                        <a:t>Rose Garden</a:t>
                      </a:r>
                      <a:r>
                        <a:rPr lang="en-US" baseline="0" dirty="0"/>
                        <a:t> Updates </a:t>
                      </a:r>
                      <a:endParaRPr lang="en-US" dirty="0"/>
                    </a:p>
                  </a:txBody>
                  <a:tcPr/>
                </a:tc>
                <a:tc>
                  <a:txBody>
                    <a:bodyPr/>
                    <a:lstStyle/>
                    <a:p>
                      <a:pPr algn="ctr"/>
                      <a:endParaRPr lang="en-US" dirty="0"/>
                    </a:p>
                  </a:txBody>
                  <a:tcPr/>
                </a:tc>
                <a:tc>
                  <a:txBody>
                    <a:bodyPr/>
                    <a:lstStyle/>
                    <a:p>
                      <a:pPr algn="ctr"/>
                      <a:r>
                        <a:rPr lang="en-US" dirty="0"/>
                        <a:t>Nov. 2017</a:t>
                      </a:r>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1"/>
                  </a:ext>
                </a:extLst>
              </a:tr>
              <a:tr h="397341">
                <a:tc>
                  <a:txBody>
                    <a:bodyPr/>
                    <a:lstStyle/>
                    <a:p>
                      <a:r>
                        <a:rPr lang="en-US" dirty="0"/>
                        <a:t>11</a:t>
                      </a:r>
                    </a:p>
                  </a:txBody>
                  <a:tcPr/>
                </a:tc>
                <a:tc>
                  <a:txBody>
                    <a:bodyPr/>
                    <a:lstStyle/>
                    <a:p>
                      <a:r>
                        <a:rPr lang="en-US" dirty="0"/>
                        <a:t>Northampton</a:t>
                      </a:r>
                      <a:r>
                        <a:rPr lang="en-US" baseline="0" dirty="0"/>
                        <a:t> Green Updates </a:t>
                      </a:r>
                      <a:endParaRPr lang="en-US" dirty="0"/>
                    </a:p>
                  </a:txBody>
                  <a:tcPr/>
                </a:tc>
                <a:tc>
                  <a:txBody>
                    <a:bodyPr/>
                    <a:lstStyle/>
                    <a:p>
                      <a:pPr algn="ctr"/>
                      <a:endParaRPr lang="en-US" dirty="0"/>
                    </a:p>
                  </a:txBody>
                  <a:tcPr/>
                </a:tc>
                <a:tc>
                  <a:txBody>
                    <a:bodyPr/>
                    <a:lstStyle/>
                    <a:p>
                      <a:pPr algn="ctr"/>
                      <a:r>
                        <a:rPr lang="en-US" dirty="0"/>
                        <a:t>Nov. 2017</a:t>
                      </a:r>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2"/>
                  </a:ext>
                </a:extLst>
              </a:tr>
              <a:tr h="685822">
                <a:tc>
                  <a:txBody>
                    <a:bodyPr/>
                    <a:lstStyle/>
                    <a:p>
                      <a:r>
                        <a:rPr lang="en-US" dirty="0"/>
                        <a:t>12</a:t>
                      </a:r>
                    </a:p>
                  </a:txBody>
                  <a:tcPr/>
                </a:tc>
                <a:tc>
                  <a:txBody>
                    <a:bodyPr/>
                    <a:lstStyle/>
                    <a:p>
                      <a:r>
                        <a:rPr lang="en-US" dirty="0"/>
                        <a:t>Park maintenance – various items – fences, walls, granite curbs, bricks, etc. </a:t>
                      </a:r>
                    </a:p>
                  </a:txBody>
                  <a:tcPr/>
                </a:tc>
                <a:tc>
                  <a:txBody>
                    <a:bodyPr/>
                    <a:lstStyle/>
                    <a:p>
                      <a:pPr algn="ctr"/>
                      <a:endParaRPr lang="en-US" dirty="0"/>
                    </a:p>
                  </a:txBody>
                  <a:tcPr/>
                </a:tc>
                <a:tc>
                  <a:txBody>
                    <a:bodyPr/>
                    <a:lstStyle/>
                    <a:p>
                      <a:pPr algn="ctr"/>
                      <a:r>
                        <a:rPr lang="en-US" dirty="0"/>
                        <a:t>Varies</a:t>
                      </a:r>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32862711"/>
                  </a:ext>
                </a:extLst>
              </a:tr>
            </a:tbl>
          </a:graphicData>
        </a:graphic>
      </p:graphicFrame>
    </p:spTree>
    <p:extLst>
      <p:ext uri="{BB962C8B-B14F-4D97-AF65-F5344CB8AC3E}">
        <p14:creationId xmlns:p14="http://schemas.microsoft.com/office/powerpoint/2010/main" val="250382186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48"/>
            <a:ext cx="11064240" cy="812753"/>
          </a:xfrm>
        </p:spPr>
        <p:txBody>
          <a:bodyPr>
            <a:noAutofit/>
          </a:bodyPr>
          <a:lstStyle/>
          <a:p>
            <a:pPr algn="ctr"/>
            <a:r>
              <a:rPr lang="en-US" dirty="0"/>
              <a:t>List of Key Projects By Project Stage</a:t>
            </a:r>
          </a:p>
        </p:txBody>
      </p:sp>
      <p:graphicFrame>
        <p:nvGraphicFramePr>
          <p:cNvPr id="3" name="Table 2">
            <a:extLst>
              <a:ext uri="{FF2B5EF4-FFF2-40B4-BE49-F238E27FC236}">
                <a16:creationId xmlns:a16="http://schemas.microsoft.com/office/drawing/2014/main" id="{35F32268-C67E-45DC-9887-289E9028A5BA}"/>
              </a:ext>
            </a:extLst>
          </p:cNvPr>
          <p:cNvGraphicFramePr>
            <a:graphicFrameLocks noGrp="1"/>
          </p:cNvGraphicFramePr>
          <p:nvPr>
            <p:extLst>
              <p:ext uri="{D42A27DB-BD31-4B8C-83A1-F6EECF244321}">
                <p14:modId xmlns:p14="http://schemas.microsoft.com/office/powerpoint/2010/main" val="1707922970"/>
              </p:ext>
            </p:extLst>
          </p:nvPr>
        </p:nvGraphicFramePr>
        <p:xfrm>
          <a:off x="0" y="800004"/>
          <a:ext cx="12192000" cy="6057995"/>
        </p:xfrm>
        <a:graphic>
          <a:graphicData uri="http://schemas.openxmlformats.org/drawingml/2006/table">
            <a:tbl>
              <a:tblPr firstRow="1" bandRow="1">
                <a:tableStyleId>{5C22544A-7EE6-4342-B048-85BDC9FD1C3A}</a:tableStyleId>
              </a:tblPr>
              <a:tblGrid>
                <a:gridCol w="4350630">
                  <a:extLst>
                    <a:ext uri="{9D8B030D-6E8A-4147-A177-3AD203B41FA5}">
                      <a16:colId xmlns:a16="http://schemas.microsoft.com/office/drawing/2014/main" val="2519744087"/>
                    </a:ext>
                  </a:extLst>
                </a:gridCol>
                <a:gridCol w="7841370">
                  <a:extLst>
                    <a:ext uri="{9D8B030D-6E8A-4147-A177-3AD203B41FA5}">
                      <a16:colId xmlns:a16="http://schemas.microsoft.com/office/drawing/2014/main" val="2783067"/>
                    </a:ext>
                  </a:extLst>
                </a:gridCol>
              </a:tblGrid>
              <a:tr h="378787">
                <a:tc>
                  <a:txBody>
                    <a:bodyPr/>
                    <a:lstStyle/>
                    <a:p>
                      <a:r>
                        <a:rPr lang="en-US" dirty="0"/>
                        <a:t>Category</a:t>
                      </a:r>
                    </a:p>
                  </a:txBody>
                  <a:tcPr/>
                </a:tc>
                <a:tc>
                  <a:txBody>
                    <a:bodyPr/>
                    <a:lstStyle/>
                    <a:p>
                      <a:r>
                        <a:rPr lang="en-US" dirty="0"/>
                        <a:t>Project</a:t>
                      </a:r>
                    </a:p>
                  </a:txBody>
                  <a:tcPr/>
                </a:tc>
                <a:extLst>
                  <a:ext uri="{0D108BD9-81ED-4DB2-BD59-A6C34878D82A}">
                    <a16:rowId xmlns:a16="http://schemas.microsoft.com/office/drawing/2014/main" val="3409933508"/>
                  </a:ext>
                </a:extLst>
              </a:tr>
              <a:tr h="1419802">
                <a:tc>
                  <a:txBody>
                    <a:bodyPr/>
                    <a:lstStyle/>
                    <a:p>
                      <a:pPr>
                        <a:lnSpc>
                          <a:spcPts val="2600"/>
                        </a:lnSpc>
                      </a:pPr>
                      <a:r>
                        <a:rPr lang="en-US" dirty="0"/>
                        <a:t>[A.] Ready-to-implement</a:t>
                      </a:r>
                    </a:p>
                  </a:txBody>
                  <a:tcPr/>
                </a:tc>
                <a:tc>
                  <a:txBody>
                    <a:bodyPr/>
                    <a:lstStyle/>
                    <a:p>
                      <a:pPr marL="342900" indent="-342900">
                        <a:lnSpc>
                          <a:spcPts val="2600"/>
                        </a:lnSpc>
                        <a:buFont typeface="+mj-lt"/>
                        <a:buAutoNum type="arabicPeriod"/>
                      </a:pPr>
                      <a:r>
                        <a:rPr lang="en-US" dirty="0"/>
                        <a:t>Bike/Walking Path Striping and Stenciling </a:t>
                      </a:r>
                    </a:p>
                    <a:p>
                      <a:pPr marL="342900" indent="-342900">
                        <a:lnSpc>
                          <a:spcPts val="2600"/>
                        </a:lnSpc>
                        <a:buFont typeface="+mj-lt"/>
                        <a:buAutoNum type="arabicPeriod"/>
                      </a:pPr>
                      <a:r>
                        <a:rPr lang="en-US" dirty="0"/>
                        <a:t>Stenciling and/or fence for Jackson Sq. playground </a:t>
                      </a:r>
                    </a:p>
                    <a:p>
                      <a:pPr marL="342900" marR="0" lvl="0" indent="-342900" algn="l" defTabSz="914400" rtl="0" eaLnBrk="1" fontAlgn="auto" latinLnBrk="0" hangingPunct="1">
                        <a:lnSpc>
                          <a:spcPts val="2600"/>
                        </a:lnSpc>
                        <a:spcBef>
                          <a:spcPts val="0"/>
                        </a:spcBef>
                        <a:spcAft>
                          <a:spcPts val="0"/>
                        </a:spcAft>
                        <a:buClrTx/>
                        <a:buSzTx/>
                        <a:buFont typeface="+mj-lt"/>
                        <a:buAutoNum type="arabicPeriod"/>
                        <a:tabLst/>
                        <a:defRPr/>
                      </a:pPr>
                      <a:r>
                        <a:rPr lang="en-US" dirty="0"/>
                        <a:t>Skate Park  </a:t>
                      </a:r>
                    </a:p>
                    <a:p>
                      <a:pPr marL="0" marR="0" lvl="0" indent="0" algn="l" defTabSz="914400" rtl="0" eaLnBrk="1" fontAlgn="auto" latinLnBrk="0" hangingPunct="1">
                        <a:lnSpc>
                          <a:spcPts val="26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557853476"/>
                  </a:ext>
                </a:extLst>
              </a:tr>
              <a:tr h="1419802">
                <a:tc>
                  <a:txBody>
                    <a:bodyPr/>
                    <a:lstStyle/>
                    <a:p>
                      <a:pPr>
                        <a:lnSpc>
                          <a:spcPts val="2600"/>
                        </a:lnSpc>
                      </a:pPr>
                      <a:r>
                        <a:rPr lang="en-US" dirty="0"/>
                        <a:t>[B.] Seeking commitment for projects</a:t>
                      </a:r>
                    </a:p>
                  </a:txBody>
                  <a:tcPr/>
                </a:tc>
                <a:tc>
                  <a:txBody>
                    <a:bodyPr/>
                    <a:lstStyle/>
                    <a:p>
                      <a:pPr marL="342900" marR="0" lvl="0" indent="-342900" algn="l" defTabSz="914400" rtl="0" eaLnBrk="1" fontAlgn="auto" latinLnBrk="0" hangingPunct="1">
                        <a:lnSpc>
                          <a:spcPts val="2600"/>
                        </a:lnSpc>
                        <a:spcBef>
                          <a:spcPts val="0"/>
                        </a:spcBef>
                        <a:spcAft>
                          <a:spcPts val="0"/>
                        </a:spcAft>
                        <a:buClrTx/>
                        <a:buSzTx/>
                        <a:buFont typeface="+mj-lt"/>
                        <a:buAutoNum type="arabicPeriod"/>
                        <a:tabLst/>
                        <a:defRPr/>
                      </a:pPr>
                      <a:r>
                        <a:rPr lang="en-US" dirty="0"/>
                        <a:t>Oakdale Community Garden (MBTA – DCR)</a:t>
                      </a:r>
                    </a:p>
                    <a:p>
                      <a:pPr marL="342900" marR="0" lvl="0" indent="-342900" algn="l" defTabSz="914400" rtl="0" eaLnBrk="1" fontAlgn="auto" latinLnBrk="0" hangingPunct="1">
                        <a:lnSpc>
                          <a:spcPts val="2600"/>
                        </a:lnSpc>
                        <a:spcBef>
                          <a:spcPts val="0"/>
                        </a:spcBef>
                        <a:spcAft>
                          <a:spcPts val="0"/>
                        </a:spcAft>
                        <a:buClrTx/>
                        <a:buSzTx/>
                        <a:buFont typeface="+mj-lt"/>
                        <a:buAutoNum type="arabicPeriod"/>
                        <a:tabLst/>
                        <a:defRPr/>
                      </a:pPr>
                      <a:r>
                        <a:rPr lang="en-US" dirty="0"/>
                        <a:t>Greenway Extension Project  (MBTA – DCR)</a:t>
                      </a:r>
                    </a:p>
                    <a:p>
                      <a:pPr marL="342900" marR="0" lvl="0" indent="-342900" algn="l" defTabSz="914400" rtl="0" eaLnBrk="1" fontAlgn="auto" latinLnBrk="0" hangingPunct="1">
                        <a:lnSpc>
                          <a:spcPts val="2600"/>
                        </a:lnSpc>
                        <a:spcBef>
                          <a:spcPts val="0"/>
                        </a:spcBef>
                        <a:spcAft>
                          <a:spcPts val="0"/>
                        </a:spcAft>
                        <a:buClrTx/>
                        <a:buSzTx/>
                        <a:buFont typeface="+mj-lt"/>
                        <a:buAutoNum type="arabicPeriod"/>
                        <a:tabLst/>
                        <a:defRPr/>
                      </a:pPr>
                      <a:r>
                        <a:rPr lang="en-US" dirty="0"/>
                        <a:t>JP Dog Park </a:t>
                      </a:r>
                    </a:p>
                    <a:p>
                      <a:pPr marL="0" marR="0" lvl="0" indent="0" algn="l" defTabSz="914400" rtl="0" eaLnBrk="1" fontAlgn="auto" latinLnBrk="0" hangingPunct="1">
                        <a:lnSpc>
                          <a:spcPts val="26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92607429"/>
                  </a:ext>
                </a:extLst>
              </a:tr>
              <a:tr h="2094354">
                <a:tc>
                  <a:txBody>
                    <a:bodyPr/>
                    <a:lstStyle/>
                    <a:p>
                      <a:pPr>
                        <a:lnSpc>
                          <a:spcPts val="2600"/>
                        </a:lnSpc>
                      </a:pPr>
                      <a:r>
                        <a:rPr lang="en-US" dirty="0"/>
                        <a:t>[C.] Planning stage </a:t>
                      </a:r>
                    </a:p>
                    <a:p>
                      <a:pPr>
                        <a:lnSpc>
                          <a:spcPts val="2600"/>
                        </a:lnSpc>
                      </a:pPr>
                      <a:endParaRPr lang="en-US" dirty="0"/>
                    </a:p>
                    <a:p>
                      <a:pPr>
                        <a:lnSpc>
                          <a:spcPts val="2600"/>
                        </a:lnSpc>
                      </a:pPr>
                      <a:r>
                        <a:rPr lang="en-US" i="1" dirty="0"/>
                        <a:t>Develop scope of work </a:t>
                      </a:r>
                    </a:p>
                    <a:p>
                      <a:pPr>
                        <a:lnSpc>
                          <a:spcPts val="2600"/>
                        </a:lnSpc>
                      </a:pPr>
                      <a:r>
                        <a:rPr lang="en-US" i="1" dirty="0"/>
                        <a:t>Identify resources or </a:t>
                      </a:r>
                    </a:p>
                    <a:p>
                      <a:pPr>
                        <a:lnSpc>
                          <a:spcPts val="2600"/>
                        </a:lnSpc>
                      </a:pPr>
                      <a:r>
                        <a:rPr lang="en-US" i="1" dirty="0"/>
                        <a:t>“keep eyes open” for resources  </a:t>
                      </a:r>
                    </a:p>
                  </a:txBody>
                  <a:tcPr/>
                </a:tc>
                <a:tc>
                  <a:txBody>
                    <a:bodyPr/>
                    <a:lstStyle/>
                    <a:p>
                      <a:pPr marL="342900" marR="0" lvl="0" indent="-342900" algn="l" defTabSz="914400" rtl="0" eaLnBrk="1" fontAlgn="auto" latinLnBrk="0" hangingPunct="1">
                        <a:lnSpc>
                          <a:spcPts val="2600"/>
                        </a:lnSpc>
                        <a:spcBef>
                          <a:spcPts val="0"/>
                        </a:spcBef>
                        <a:spcAft>
                          <a:spcPts val="0"/>
                        </a:spcAft>
                        <a:buClrTx/>
                        <a:buSzTx/>
                        <a:buFont typeface="+mj-lt"/>
                        <a:buAutoNum type="arabicPeriod"/>
                        <a:tabLst/>
                        <a:defRPr/>
                      </a:pPr>
                      <a:r>
                        <a:rPr lang="en-US" dirty="0"/>
                        <a:t>Tree Study and Replacement </a:t>
                      </a:r>
                    </a:p>
                    <a:p>
                      <a:pPr marL="342900" indent="-342900">
                        <a:lnSpc>
                          <a:spcPts val="2600"/>
                        </a:lnSpc>
                        <a:buFont typeface="+mj-lt"/>
                        <a:buAutoNum type="arabicPeriod"/>
                      </a:pPr>
                      <a:r>
                        <a:rPr lang="en-US" dirty="0"/>
                        <a:t>Park Signage Review and Replacement </a:t>
                      </a:r>
                    </a:p>
                    <a:p>
                      <a:pPr marL="342900" marR="0" lvl="0" indent="-342900" algn="l" defTabSz="914400" rtl="0" eaLnBrk="1" fontAlgn="auto" latinLnBrk="0" hangingPunct="1">
                        <a:lnSpc>
                          <a:spcPts val="2600"/>
                        </a:lnSpc>
                        <a:spcBef>
                          <a:spcPts val="0"/>
                        </a:spcBef>
                        <a:spcAft>
                          <a:spcPts val="0"/>
                        </a:spcAft>
                        <a:buClrTx/>
                        <a:buSzTx/>
                        <a:buFont typeface="+mj-lt"/>
                        <a:buAutoNum type="arabicPeriod"/>
                        <a:tabLst/>
                        <a:defRPr/>
                      </a:pPr>
                      <a:r>
                        <a:rPr lang="en-US" dirty="0"/>
                        <a:t>Water Study Follow-up (Read &amp; Discuss 2015 Study) </a:t>
                      </a:r>
                    </a:p>
                    <a:p>
                      <a:pPr marL="342900" marR="0" lvl="0" indent="-342900" algn="l" defTabSz="914400" rtl="0" eaLnBrk="1" fontAlgn="auto" latinLnBrk="0" hangingPunct="1">
                        <a:lnSpc>
                          <a:spcPts val="2600"/>
                        </a:lnSpc>
                        <a:spcBef>
                          <a:spcPts val="0"/>
                        </a:spcBef>
                        <a:spcAft>
                          <a:spcPts val="0"/>
                        </a:spcAft>
                        <a:buClrTx/>
                        <a:buSzTx/>
                        <a:buFont typeface="+mj-lt"/>
                        <a:buAutoNum type="arabicPeriod"/>
                        <a:tabLst/>
                        <a:defRPr/>
                      </a:pPr>
                      <a:r>
                        <a:rPr lang="en-US" dirty="0"/>
                        <a:t>Rose Garden Project </a:t>
                      </a:r>
                    </a:p>
                    <a:p>
                      <a:pPr marL="342900" marR="0" lvl="0" indent="-342900" algn="l" defTabSz="914400" rtl="0" eaLnBrk="1" fontAlgn="auto" latinLnBrk="0" hangingPunct="1">
                        <a:lnSpc>
                          <a:spcPts val="2600"/>
                        </a:lnSpc>
                        <a:spcBef>
                          <a:spcPts val="0"/>
                        </a:spcBef>
                        <a:spcAft>
                          <a:spcPts val="0"/>
                        </a:spcAft>
                        <a:buClrTx/>
                        <a:buSzTx/>
                        <a:buFont typeface="+mj-lt"/>
                        <a:buAutoNum type="arabicPeriod"/>
                        <a:tabLst/>
                        <a:defRPr/>
                      </a:pPr>
                      <a:r>
                        <a:rPr lang="en-US" dirty="0"/>
                        <a:t>Northampton Green Project </a:t>
                      </a:r>
                    </a:p>
                    <a:p>
                      <a:pPr>
                        <a:lnSpc>
                          <a:spcPts val="2600"/>
                        </a:lnSpc>
                      </a:pPr>
                      <a:endParaRPr lang="en-US" dirty="0"/>
                    </a:p>
                  </a:txBody>
                  <a:tcPr/>
                </a:tc>
                <a:extLst>
                  <a:ext uri="{0D108BD9-81ED-4DB2-BD59-A6C34878D82A}">
                    <a16:rowId xmlns:a16="http://schemas.microsoft.com/office/drawing/2014/main" val="3596345395"/>
                  </a:ext>
                </a:extLst>
              </a:tr>
              <a:tr h="745250">
                <a:tc>
                  <a:txBody>
                    <a:bodyPr/>
                    <a:lstStyle/>
                    <a:p>
                      <a:pPr>
                        <a:lnSpc>
                          <a:spcPts val="2600"/>
                        </a:lnSpc>
                      </a:pPr>
                      <a:r>
                        <a:rPr lang="en-US" i="1" dirty="0"/>
                        <a:t>[D.] Ongoing Work / Increased Resources Needed</a:t>
                      </a:r>
                    </a:p>
                  </a:txBody>
                  <a:tcPr/>
                </a:tc>
                <a:tc>
                  <a:txBody>
                    <a:bodyPr/>
                    <a:lstStyle/>
                    <a:p>
                      <a:pPr marL="342900" indent="-342900">
                        <a:lnSpc>
                          <a:spcPts val="2600"/>
                        </a:lnSpc>
                        <a:buFont typeface="+mj-lt"/>
                        <a:buAutoNum type="arabicPeriod"/>
                      </a:pPr>
                      <a:r>
                        <a:rPr lang="en-US" dirty="0"/>
                        <a:t>Increase Resources for Long-Term Maintenance – </a:t>
                      </a:r>
                      <a:br>
                        <a:rPr lang="en-US" dirty="0"/>
                      </a:br>
                      <a:r>
                        <a:rPr lang="en-US" dirty="0"/>
                        <a:t>Park Hardscape Repairs (fences, walls, brick, granite, etc.)</a:t>
                      </a:r>
                    </a:p>
                  </a:txBody>
                  <a:tcPr/>
                </a:tc>
                <a:extLst>
                  <a:ext uri="{0D108BD9-81ED-4DB2-BD59-A6C34878D82A}">
                    <a16:rowId xmlns:a16="http://schemas.microsoft.com/office/drawing/2014/main" val="1078848843"/>
                  </a:ext>
                </a:extLst>
              </a:tr>
            </a:tbl>
          </a:graphicData>
        </a:graphic>
      </p:graphicFrame>
    </p:spTree>
    <p:extLst>
      <p:ext uri="{BB962C8B-B14F-4D97-AF65-F5344CB8AC3E}">
        <p14:creationId xmlns:p14="http://schemas.microsoft.com/office/powerpoint/2010/main" val="685697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513"/>
            <a:ext cx="12192000" cy="914151"/>
          </a:xfrm>
          <a:noFill/>
        </p:spPr>
        <p:txBody>
          <a:bodyPr>
            <a:noAutofit/>
          </a:bodyPr>
          <a:lstStyle/>
          <a:p>
            <a:pPr>
              <a:lnSpc>
                <a:spcPts val="2600"/>
              </a:lnSpc>
            </a:pPr>
            <a:r>
              <a:rPr lang="en-US" dirty="0"/>
              <a:t>Bicycle/Walking Path Striping and Stenciling</a:t>
            </a:r>
          </a:p>
        </p:txBody>
      </p:sp>
      <p:graphicFrame>
        <p:nvGraphicFramePr>
          <p:cNvPr id="3" name="Table 2">
            <a:extLst>
              <a:ext uri="{FF2B5EF4-FFF2-40B4-BE49-F238E27FC236}">
                <a16:creationId xmlns:a16="http://schemas.microsoft.com/office/drawing/2014/main" id="{35F32268-C67E-45DC-9887-289E9028A5BA}"/>
              </a:ext>
            </a:extLst>
          </p:cNvPr>
          <p:cNvGraphicFramePr>
            <a:graphicFrameLocks noGrp="1"/>
          </p:cNvGraphicFramePr>
          <p:nvPr>
            <p:extLst>
              <p:ext uri="{D42A27DB-BD31-4B8C-83A1-F6EECF244321}">
                <p14:modId xmlns:p14="http://schemas.microsoft.com/office/powerpoint/2010/main" val="3711653767"/>
              </p:ext>
            </p:extLst>
          </p:nvPr>
        </p:nvGraphicFramePr>
        <p:xfrm>
          <a:off x="0" y="949765"/>
          <a:ext cx="12192000" cy="5779705"/>
        </p:xfrm>
        <a:graphic>
          <a:graphicData uri="http://schemas.openxmlformats.org/drawingml/2006/table">
            <a:tbl>
              <a:tblPr firstRow="1" bandRow="1">
                <a:tableStyleId>{5C22544A-7EE6-4342-B048-85BDC9FD1C3A}</a:tableStyleId>
              </a:tblPr>
              <a:tblGrid>
                <a:gridCol w="3499271">
                  <a:extLst>
                    <a:ext uri="{9D8B030D-6E8A-4147-A177-3AD203B41FA5}">
                      <a16:colId xmlns:a16="http://schemas.microsoft.com/office/drawing/2014/main" val="2519744087"/>
                    </a:ext>
                  </a:extLst>
                </a:gridCol>
                <a:gridCol w="8692729">
                  <a:extLst>
                    <a:ext uri="{9D8B030D-6E8A-4147-A177-3AD203B41FA5}">
                      <a16:colId xmlns:a16="http://schemas.microsoft.com/office/drawing/2014/main" val="2783067"/>
                    </a:ext>
                  </a:extLst>
                </a:gridCol>
              </a:tblGrid>
              <a:tr h="387481">
                <a:tc>
                  <a:txBody>
                    <a:bodyPr/>
                    <a:lstStyle/>
                    <a:p>
                      <a:r>
                        <a:rPr lang="en-US" dirty="0"/>
                        <a:t>Project:</a:t>
                      </a:r>
                    </a:p>
                  </a:txBody>
                  <a:tcPr/>
                </a:tc>
                <a:tc>
                  <a:txBody>
                    <a:bodyPr/>
                    <a:lstStyle/>
                    <a:p>
                      <a:r>
                        <a:rPr lang="en-US" dirty="0"/>
                        <a:t>Background:</a:t>
                      </a:r>
                    </a:p>
                  </a:txBody>
                  <a:tcPr/>
                </a:tc>
                <a:extLst>
                  <a:ext uri="{0D108BD9-81ED-4DB2-BD59-A6C34878D82A}">
                    <a16:rowId xmlns:a16="http://schemas.microsoft.com/office/drawing/2014/main" val="3409933508"/>
                  </a:ext>
                </a:extLst>
              </a:tr>
              <a:tr h="762356">
                <a:tc rowSpan="3">
                  <a:txBody>
                    <a:bodyPr/>
                    <a:lstStyle/>
                    <a:p>
                      <a:pPr marL="0" indent="0">
                        <a:lnSpc>
                          <a:spcPts val="2600"/>
                        </a:lnSpc>
                        <a:buFont typeface="+mj-lt"/>
                        <a:buNone/>
                      </a:pPr>
                      <a:r>
                        <a:rPr lang="en-US" b="1" dirty="0"/>
                        <a:t>Bicycle/Walking Path Striping and Stenciling</a:t>
                      </a:r>
                    </a:p>
                    <a:p>
                      <a:pPr marL="0" indent="0">
                        <a:lnSpc>
                          <a:spcPts val="2600"/>
                        </a:lnSpc>
                        <a:buFont typeface="+mj-lt"/>
                        <a:buNone/>
                      </a:pPr>
                      <a:endParaRPr lang="en-US" dirty="0"/>
                    </a:p>
                    <a:p>
                      <a:pPr marL="0" indent="0">
                        <a:lnSpc>
                          <a:spcPts val="2600"/>
                        </a:lnSpc>
                        <a:buFont typeface="+mj-lt"/>
                        <a:buNone/>
                      </a:pPr>
                      <a:r>
                        <a:rPr lang="en-US" dirty="0"/>
                        <a:t>A request by PMAC for a center stripe on the bike path and stenciling on the bicycle and pedestrian paths, from Mass. Ave. to Forest Hills.  Details are included in the written request and accompanying map.  </a:t>
                      </a:r>
                    </a:p>
                  </a:txBody>
                  <a:tcPr/>
                </a:tc>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lang="en-US" dirty="0"/>
                        <a:t>Timeframe: Request shared with DCR in May 2015</a:t>
                      </a:r>
                    </a:p>
                    <a:p>
                      <a:pPr marL="0" marR="0" lvl="0" indent="0" algn="l" defTabSz="914400" rtl="0" eaLnBrk="1" fontAlgn="auto" latinLnBrk="0" hangingPunct="1">
                        <a:lnSpc>
                          <a:spcPts val="26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557853476"/>
                  </a:ext>
                </a:extLst>
              </a:tr>
              <a:tr h="3522495">
                <a:tc vMerge="1">
                  <a:txBody>
                    <a:bodyPr/>
                    <a:lstStyle/>
                    <a:p>
                      <a:pPr>
                        <a:lnSpc>
                          <a:spcPts val="2600"/>
                        </a:lnSpc>
                      </a:pPr>
                      <a:endParaRPr lang="en-US" dirty="0"/>
                    </a:p>
                  </a:txBody>
                  <a:tcPr/>
                </a:tc>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lang="en-US" dirty="0"/>
                        <a:t>History:  The request is based on analysis of SWCP bicycle/walking path travel patterns and on the results of a PMAC survey about bicycle/walking path courtesy, civility and safety issues.  The survey had 600 responses, with extensive comments.    Details of the survey, the striping/stenciling request, and a map showing requested markings are available at </a:t>
                      </a:r>
                      <a:r>
                        <a:rPr lang="en-US" dirty="0">
                          <a:hlinkClick r:id="rId2"/>
                        </a:rPr>
                        <a:t>http://swcpc.org/bicycling.asp</a:t>
                      </a:r>
                      <a:r>
                        <a:rPr lang="en-US" dirty="0"/>
                        <a:t> </a:t>
                      </a:r>
                    </a:p>
                    <a:p>
                      <a:pPr marL="0" marR="0" lvl="0" indent="0" algn="l" defTabSz="914400" rtl="0" eaLnBrk="1" fontAlgn="auto" latinLnBrk="0" hangingPunct="1">
                        <a:lnSpc>
                          <a:spcPts val="2600"/>
                        </a:lnSpc>
                        <a:spcBef>
                          <a:spcPts val="0"/>
                        </a:spcBef>
                        <a:spcAft>
                          <a:spcPts val="0"/>
                        </a:spcAft>
                        <a:buClrTx/>
                        <a:buSzTx/>
                        <a:buFontTx/>
                        <a:buNone/>
                        <a:tabLst/>
                        <a:defRPr/>
                      </a:pPr>
                      <a:endParaRPr lang="en-US" dirty="0"/>
                    </a:p>
                    <a:p>
                      <a:pPr marL="0" marR="0" lvl="0" indent="0" algn="l" defTabSz="914400" rtl="0" eaLnBrk="1" fontAlgn="auto" latinLnBrk="0" hangingPunct="1">
                        <a:lnSpc>
                          <a:spcPts val="2600"/>
                        </a:lnSpc>
                        <a:spcBef>
                          <a:spcPts val="0"/>
                        </a:spcBef>
                        <a:spcAft>
                          <a:spcPts val="0"/>
                        </a:spcAft>
                        <a:buClrTx/>
                        <a:buSzTx/>
                        <a:buFontTx/>
                        <a:buNone/>
                        <a:tabLst/>
                        <a:defRPr/>
                      </a:pPr>
                      <a:r>
                        <a:rPr lang="en-US" dirty="0"/>
                        <a:t>There should be no major barriers to implementing this request.  We understand that there were delays while DCR considered a uniform policy for all state park striping/stenciling; and then a number of DCR staff changes that may have allowed the request to lose attention.  </a:t>
                      </a:r>
                    </a:p>
                  </a:txBody>
                  <a:tcPr/>
                </a:tc>
                <a:extLst>
                  <a:ext uri="{0D108BD9-81ED-4DB2-BD59-A6C34878D82A}">
                    <a16:rowId xmlns:a16="http://schemas.microsoft.com/office/drawing/2014/main" val="1092607429"/>
                  </a:ext>
                </a:extLst>
              </a:tr>
              <a:tr h="1107373">
                <a:tc vMerge="1">
                  <a:txBody>
                    <a:bodyPr/>
                    <a:lstStyle/>
                    <a:p>
                      <a:pPr>
                        <a:lnSpc>
                          <a:spcPts val="2600"/>
                        </a:lnSpc>
                      </a:pPr>
                      <a:endParaRPr lang="en-US" i="1" dirty="0"/>
                    </a:p>
                  </a:txBody>
                  <a:tcPr/>
                </a:tc>
                <a:tc>
                  <a:txBody>
                    <a:bodyPr/>
                    <a:lstStyle/>
                    <a:p>
                      <a:pPr>
                        <a:lnSpc>
                          <a:spcPts val="2600"/>
                        </a:lnSpc>
                      </a:pPr>
                      <a:r>
                        <a:rPr lang="en-US" dirty="0"/>
                        <a:t>Current/Next steps:  </a:t>
                      </a:r>
                    </a:p>
                    <a:p>
                      <a:pPr>
                        <a:lnSpc>
                          <a:spcPts val="2600"/>
                        </a:lnSpc>
                      </a:pPr>
                      <a:r>
                        <a:rPr lang="en-US" dirty="0"/>
                        <a:t>* Reconnect with DCR Engineering</a:t>
                      </a:r>
                    </a:p>
                    <a:p>
                      <a:pPr marL="285750" indent="-285750">
                        <a:lnSpc>
                          <a:spcPts val="2600"/>
                        </a:lnSpc>
                        <a:buFont typeface="Arial" panose="020B0604020202020204" pitchFamily="34" charset="0"/>
                        <a:buChar char="•"/>
                      </a:pPr>
                      <a:r>
                        <a:rPr lang="en-US" dirty="0"/>
                        <a:t>Network with other bicycle/pedestrian advocates</a:t>
                      </a:r>
                    </a:p>
                  </a:txBody>
                  <a:tcPr/>
                </a:tc>
                <a:extLst>
                  <a:ext uri="{0D108BD9-81ED-4DB2-BD59-A6C34878D82A}">
                    <a16:rowId xmlns:a16="http://schemas.microsoft.com/office/drawing/2014/main" val="3596345395"/>
                  </a:ext>
                </a:extLst>
              </a:tr>
            </a:tbl>
          </a:graphicData>
        </a:graphic>
      </p:graphicFrame>
    </p:spTree>
    <p:extLst>
      <p:ext uri="{BB962C8B-B14F-4D97-AF65-F5344CB8AC3E}">
        <p14:creationId xmlns:p14="http://schemas.microsoft.com/office/powerpoint/2010/main" val="4022576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126" y="204321"/>
            <a:ext cx="12009748" cy="689952"/>
          </a:xfrm>
        </p:spPr>
        <p:txBody>
          <a:bodyPr>
            <a:noAutofit/>
          </a:bodyPr>
          <a:lstStyle/>
          <a:p>
            <a:pPr>
              <a:lnSpc>
                <a:spcPts val="2600"/>
              </a:lnSpc>
            </a:pPr>
            <a:r>
              <a:rPr lang="en-US" sz="4400" dirty="0"/>
              <a:t>Stenciling and Path Markings - Jackson Sq. Playground</a:t>
            </a:r>
          </a:p>
        </p:txBody>
      </p:sp>
      <p:graphicFrame>
        <p:nvGraphicFramePr>
          <p:cNvPr id="3" name="Table 2">
            <a:extLst>
              <a:ext uri="{FF2B5EF4-FFF2-40B4-BE49-F238E27FC236}">
                <a16:creationId xmlns:a16="http://schemas.microsoft.com/office/drawing/2014/main" id="{35F32268-C67E-45DC-9887-289E9028A5BA}"/>
              </a:ext>
            </a:extLst>
          </p:cNvPr>
          <p:cNvGraphicFramePr>
            <a:graphicFrameLocks noGrp="1"/>
          </p:cNvGraphicFramePr>
          <p:nvPr>
            <p:extLst>
              <p:ext uri="{D42A27DB-BD31-4B8C-83A1-F6EECF244321}">
                <p14:modId xmlns:p14="http://schemas.microsoft.com/office/powerpoint/2010/main" val="2850645971"/>
              </p:ext>
            </p:extLst>
          </p:nvPr>
        </p:nvGraphicFramePr>
        <p:xfrm>
          <a:off x="0" y="996315"/>
          <a:ext cx="12192000" cy="5861685"/>
        </p:xfrm>
        <a:graphic>
          <a:graphicData uri="http://schemas.openxmlformats.org/drawingml/2006/table">
            <a:tbl>
              <a:tblPr firstRow="1" bandRow="1">
                <a:tableStyleId>{5C22544A-7EE6-4342-B048-85BDC9FD1C3A}</a:tableStyleId>
              </a:tblPr>
              <a:tblGrid>
                <a:gridCol w="3945213">
                  <a:extLst>
                    <a:ext uri="{9D8B030D-6E8A-4147-A177-3AD203B41FA5}">
                      <a16:colId xmlns:a16="http://schemas.microsoft.com/office/drawing/2014/main" val="2519744087"/>
                    </a:ext>
                  </a:extLst>
                </a:gridCol>
                <a:gridCol w="8246787">
                  <a:extLst>
                    <a:ext uri="{9D8B030D-6E8A-4147-A177-3AD203B41FA5}">
                      <a16:colId xmlns:a16="http://schemas.microsoft.com/office/drawing/2014/main" val="2783067"/>
                    </a:ext>
                  </a:extLst>
                </a:gridCol>
              </a:tblGrid>
              <a:tr h="370840">
                <a:tc>
                  <a:txBody>
                    <a:bodyPr/>
                    <a:lstStyle/>
                    <a:p>
                      <a:r>
                        <a:rPr lang="en-US" dirty="0"/>
                        <a:t>Project:</a:t>
                      </a:r>
                    </a:p>
                  </a:txBody>
                  <a:tcPr/>
                </a:tc>
                <a:tc>
                  <a:txBody>
                    <a:bodyPr/>
                    <a:lstStyle/>
                    <a:p>
                      <a:r>
                        <a:rPr lang="en-US" dirty="0"/>
                        <a:t>Background:</a:t>
                      </a:r>
                    </a:p>
                  </a:txBody>
                  <a:tcPr/>
                </a:tc>
                <a:extLst>
                  <a:ext uri="{0D108BD9-81ED-4DB2-BD59-A6C34878D82A}">
                    <a16:rowId xmlns:a16="http://schemas.microsoft.com/office/drawing/2014/main" val="3409933508"/>
                  </a:ext>
                </a:extLst>
              </a:tr>
              <a:tr h="370840">
                <a:tc rowSpan="3">
                  <a:txBody>
                    <a:bodyPr/>
                    <a:lstStyle/>
                    <a:p>
                      <a:pPr marL="0" indent="0">
                        <a:lnSpc>
                          <a:spcPts val="2600"/>
                        </a:lnSpc>
                        <a:buFont typeface="+mj-lt"/>
                        <a:buNone/>
                      </a:pPr>
                      <a:r>
                        <a:rPr lang="en-US" b="1" dirty="0"/>
                        <a:t>Stenciling and Path Markings Jackson Sq. Playground </a:t>
                      </a:r>
                    </a:p>
                    <a:p>
                      <a:pPr marL="0" indent="0">
                        <a:lnSpc>
                          <a:spcPts val="2600"/>
                        </a:lnSpc>
                        <a:buFont typeface="+mj-lt"/>
                        <a:buNone/>
                      </a:pPr>
                      <a:endParaRPr lang="en-US" dirty="0"/>
                    </a:p>
                    <a:p>
                      <a:pPr marL="0" indent="0">
                        <a:lnSpc>
                          <a:spcPts val="2600"/>
                        </a:lnSpc>
                        <a:buFont typeface="+mj-lt"/>
                        <a:buNone/>
                      </a:pPr>
                      <a:r>
                        <a:rPr lang="en-US" dirty="0"/>
                        <a:t>A request by PMAC for a stenciling on the bike path by the Lorber Family Playground in Jackson Square.  Stenciling would say “Playground Ahead – Watch for Children” on the path </a:t>
                      </a:r>
                      <a:r>
                        <a:rPr lang="en-US" dirty="0" err="1"/>
                        <a:t>approachIng</a:t>
                      </a:r>
                      <a:r>
                        <a:rPr lang="en-US" dirty="0"/>
                        <a:t> the playground from both directions, and white paint would mark a crosswalk where the path runs along the playground.  We also request analysis to see if a fence or low plantings could provide additional safety.</a:t>
                      </a:r>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lang="en-US" dirty="0"/>
                        <a:t>Timeframe: Request shared with DCR as part of Striping/Stenciling Request in May 2015.  Email to DCR Commissioner in November 2017.</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7853476"/>
                  </a:ext>
                </a:extLst>
              </a:tr>
              <a:tr h="370840">
                <a:tc vMerge="1">
                  <a:txBody>
                    <a:bodyPr/>
                    <a:lstStyle/>
                    <a:p>
                      <a:pPr>
                        <a:lnSpc>
                          <a:spcPts val="2600"/>
                        </a:lnSpc>
                      </a:pPr>
                      <a:endParaRPr lang="en-US" dirty="0"/>
                    </a:p>
                  </a:txBody>
                  <a:tcPr/>
                </a:tc>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lang="en-US" dirty="0"/>
                        <a:t>History:  Prior to PMAC’s October 2017 Annual Meeting, the PMAC Chair shared the annual meeting presentation with children and teens at Mildred Hailey (Bromley Heath) Apartments in Jackson Square.  Upon seeing the last slide, which asked for brainstorming about park improvements, the group unanimously asked for safety improvements along the edge of the playground, where the playground meets the bike path.  This request had already been part of our requests to DCR, prompted by observation and by numerous concerns raised by park users (via social media, email and conversation).  This was requested in June 2014, and again as part of the overall striping/stenciling request in November 2015.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2607429"/>
                  </a:ext>
                </a:extLst>
              </a:tr>
              <a:tr h="370840">
                <a:tc vMerge="1">
                  <a:txBody>
                    <a:bodyPr/>
                    <a:lstStyle/>
                    <a:p>
                      <a:pPr>
                        <a:lnSpc>
                          <a:spcPts val="2600"/>
                        </a:lnSpc>
                      </a:pPr>
                      <a:endParaRPr lang="en-US" i="1" dirty="0"/>
                    </a:p>
                  </a:txBody>
                  <a:tcPr/>
                </a:tc>
                <a:tc>
                  <a:txBody>
                    <a:bodyPr/>
                    <a:lstStyle/>
                    <a:p>
                      <a:pPr>
                        <a:lnSpc>
                          <a:spcPts val="2600"/>
                        </a:lnSpc>
                      </a:pPr>
                      <a:r>
                        <a:rPr lang="en-US" dirty="0"/>
                        <a:t>Current/Next steps:  </a:t>
                      </a:r>
                    </a:p>
                    <a:p>
                      <a:pPr marL="285750" indent="-285750">
                        <a:lnSpc>
                          <a:spcPts val="2600"/>
                        </a:lnSpc>
                        <a:buFont typeface="Arial" panose="020B0604020202020204" pitchFamily="34" charset="0"/>
                        <a:buChar char="•"/>
                      </a:pPr>
                      <a:r>
                        <a:rPr lang="en-US" dirty="0"/>
                        <a:t>Advocate for initial steps a.s.a.p., while also integrating this into the overall striping/stenciling request</a:t>
                      </a:r>
                    </a:p>
                    <a:p>
                      <a:pPr marL="285750" indent="-285750">
                        <a:lnSpc>
                          <a:spcPts val="2600"/>
                        </a:lnSpc>
                        <a:buFont typeface="Arial" panose="020B0604020202020204" pitchFamily="34" charset="0"/>
                        <a:buChar char="•"/>
                      </a:pPr>
                      <a:r>
                        <a:rPr lang="en-US" b="1" i="1" dirty="0"/>
                        <a:t>Consider option of signs (rather than paint stenciling) as an immediately do-able option</a:t>
                      </a:r>
                      <a:r>
                        <a:rPr lang="en-US" dirty="0"/>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96345395"/>
                  </a:ext>
                </a:extLst>
              </a:tr>
            </a:tbl>
          </a:graphicData>
        </a:graphic>
      </p:graphicFrame>
    </p:spTree>
    <p:extLst>
      <p:ext uri="{BB962C8B-B14F-4D97-AF65-F5344CB8AC3E}">
        <p14:creationId xmlns:p14="http://schemas.microsoft.com/office/powerpoint/2010/main" val="211578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1ED3A66-ACCA-4A6C-870E-459683A85651}"/>
              </a:ext>
            </a:extLst>
          </p:cNvPr>
          <p:cNvSpPr txBox="1">
            <a:spLocks/>
          </p:cNvSpPr>
          <p:nvPr/>
        </p:nvSpPr>
        <p:spPr>
          <a:xfrm>
            <a:off x="403781" y="32187"/>
            <a:ext cx="11708090" cy="6899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600"/>
              </a:lnSpc>
            </a:pPr>
            <a:r>
              <a:rPr lang="en-US" dirty="0"/>
              <a:t>Oakdale Community Garden</a:t>
            </a:r>
          </a:p>
        </p:txBody>
      </p:sp>
      <p:graphicFrame>
        <p:nvGraphicFramePr>
          <p:cNvPr id="5" name="Table 4">
            <a:extLst>
              <a:ext uri="{FF2B5EF4-FFF2-40B4-BE49-F238E27FC236}">
                <a16:creationId xmlns:a16="http://schemas.microsoft.com/office/drawing/2014/main" id="{BA2349C7-5DCF-43E4-8513-D95F61813535}"/>
              </a:ext>
            </a:extLst>
          </p:cNvPr>
          <p:cNvGraphicFramePr>
            <a:graphicFrameLocks noGrp="1"/>
          </p:cNvGraphicFramePr>
          <p:nvPr>
            <p:extLst>
              <p:ext uri="{D42A27DB-BD31-4B8C-83A1-F6EECF244321}">
                <p14:modId xmlns:p14="http://schemas.microsoft.com/office/powerpoint/2010/main" val="3706499669"/>
              </p:ext>
            </p:extLst>
          </p:nvPr>
        </p:nvGraphicFramePr>
        <p:xfrm>
          <a:off x="80129" y="633928"/>
          <a:ext cx="12031742" cy="6191885"/>
        </p:xfrm>
        <a:graphic>
          <a:graphicData uri="http://schemas.openxmlformats.org/drawingml/2006/table">
            <a:tbl>
              <a:tblPr firstRow="1" bandRow="1">
                <a:tableStyleId>{5C22544A-7EE6-4342-B048-85BDC9FD1C3A}</a:tableStyleId>
              </a:tblPr>
              <a:tblGrid>
                <a:gridCol w="3893355">
                  <a:extLst>
                    <a:ext uri="{9D8B030D-6E8A-4147-A177-3AD203B41FA5}">
                      <a16:colId xmlns:a16="http://schemas.microsoft.com/office/drawing/2014/main" val="2519744087"/>
                    </a:ext>
                  </a:extLst>
                </a:gridCol>
                <a:gridCol w="8138387">
                  <a:extLst>
                    <a:ext uri="{9D8B030D-6E8A-4147-A177-3AD203B41FA5}">
                      <a16:colId xmlns:a16="http://schemas.microsoft.com/office/drawing/2014/main" val="2783067"/>
                    </a:ext>
                  </a:extLst>
                </a:gridCol>
              </a:tblGrid>
              <a:tr h="370840">
                <a:tc>
                  <a:txBody>
                    <a:bodyPr/>
                    <a:lstStyle/>
                    <a:p>
                      <a:r>
                        <a:rPr lang="en-US" dirty="0"/>
                        <a:t>Project:</a:t>
                      </a:r>
                    </a:p>
                  </a:txBody>
                  <a:tcPr/>
                </a:tc>
                <a:tc>
                  <a:txBody>
                    <a:bodyPr/>
                    <a:lstStyle/>
                    <a:p>
                      <a:r>
                        <a:rPr lang="en-US" dirty="0"/>
                        <a:t>Background:</a:t>
                      </a:r>
                    </a:p>
                  </a:txBody>
                  <a:tcPr/>
                </a:tc>
                <a:extLst>
                  <a:ext uri="{0D108BD9-81ED-4DB2-BD59-A6C34878D82A}">
                    <a16:rowId xmlns:a16="http://schemas.microsoft.com/office/drawing/2014/main" val="3409933508"/>
                  </a:ext>
                </a:extLst>
              </a:tr>
              <a:tr h="370840">
                <a:tc rowSpan="3">
                  <a:txBody>
                    <a:bodyPr/>
                    <a:lstStyle/>
                    <a:p>
                      <a:pPr marL="0" indent="0">
                        <a:lnSpc>
                          <a:spcPts val="2600"/>
                        </a:lnSpc>
                        <a:buFont typeface="+mj-lt"/>
                        <a:buNone/>
                      </a:pPr>
                      <a:r>
                        <a:rPr lang="en-US" b="1" dirty="0"/>
                        <a:t>Oakdale Community Garden</a:t>
                      </a:r>
                    </a:p>
                    <a:p>
                      <a:pPr marL="0" indent="0">
                        <a:lnSpc>
                          <a:spcPts val="2600"/>
                        </a:lnSpc>
                        <a:buFont typeface="+mj-lt"/>
                        <a:buNone/>
                      </a:pPr>
                      <a:endParaRPr lang="en-US" dirty="0"/>
                    </a:p>
                    <a:p>
                      <a:pPr marL="0" indent="0">
                        <a:lnSpc>
                          <a:spcPts val="2600"/>
                        </a:lnSpc>
                        <a:buFont typeface="+mj-lt"/>
                        <a:buNone/>
                      </a:pPr>
                      <a:r>
                        <a:rPr lang="en-US" dirty="0"/>
                        <a:t>A parcel of MBTA-owned land along Oakdale Street in JP has been used as a community garden.  There has been a proposal to transfer ownership and care and control from MBTA to DCR. </a:t>
                      </a:r>
                    </a:p>
                  </a:txBody>
                  <a:tcPr/>
                </a:tc>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lang="en-US" dirty="0"/>
                        <a:t>Timeframe:  See attached letter, dated Sept. 19, 2016</a:t>
                      </a:r>
                    </a:p>
                  </a:txBody>
                  <a:tcPr/>
                </a:tc>
                <a:extLst>
                  <a:ext uri="{0D108BD9-81ED-4DB2-BD59-A6C34878D82A}">
                    <a16:rowId xmlns:a16="http://schemas.microsoft.com/office/drawing/2014/main" val="557853476"/>
                  </a:ext>
                </a:extLst>
              </a:tr>
              <a:tr h="370840">
                <a:tc vMerge="1">
                  <a:txBody>
                    <a:bodyPr/>
                    <a:lstStyle/>
                    <a:p>
                      <a:pPr>
                        <a:lnSpc>
                          <a:spcPts val="2600"/>
                        </a:lnSpc>
                      </a:pPr>
                      <a:endParaRPr lang="en-US" dirty="0"/>
                    </a:p>
                  </a:txBody>
                  <a:tcPr/>
                </a:tc>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endParaRPr lang="en-US" dirty="0"/>
                    </a:p>
                    <a:p>
                      <a:pPr marL="0" marR="0" lvl="0" indent="0" algn="l" defTabSz="914400" rtl="0" eaLnBrk="1" fontAlgn="auto" latinLnBrk="0" hangingPunct="1">
                        <a:lnSpc>
                          <a:spcPts val="2600"/>
                        </a:lnSpc>
                        <a:spcBef>
                          <a:spcPts val="0"/>
                        </a:spcBef>
                        <a:spcAft>
                          <a:spcPts val="0"/>
                        </a:spcAft>
                        <a:buClrTx/>
                        <a:buSzTx/>
                        <a:buFontTx/>
                        <a:buNone/>
                        <a:tabLst/>
                        <a:defRPr/>
                      </a:pPr>
                      <a:endParaRPr lang="en-US" dirty="0"/>
                    </a:p>
                    <a:p>
                      <a:pPr marL="0" marR="0" lvl="0" indent="0" algn="l" defTabSz="914400" rtl="0" eaLnBrk="1" fontAlgn="auto" latinLnBrk="0" hangingPunct="1">
                        <a:lnSpc>
                          <a:spcPts val="2600"/>
                        </a:lnSpc>
                        <a:spcBef>
                          <a:spcPts val="0"/>
                        </a:spcBef>
                        <a:spcAft>
                          <a:spcPts val="0"/>
                        </a:spcAft>
                        <a:buClrTx/>
                        <a:buSzTx/>
                        <a:buFontTx/>
                        <a:buNone/>
                        <a:tabLst/>
                        <a:defRPr/>
                      </a:pPr>
                      <a:endParaRPr lang="en-US" dirty="0"/>
                    </a:p>
                    <a:p>
                      <a:pPr marL="0" marR="0" lvl="0" indent="0" algn="l" defTabSz="914400" rtl="0" eaLnBrk="1" fontAlgn="auto" latinLnBrk="0" hangingPunct="1">
                        <a:lnSpc>
                          <a:spcPts val="2600"/>
                        </a:lnSpc>
                        <a:spcBef>
                          <a:spcPts val="0"/>
                        </a:spcBef>
                        <a:spcAft>
                          <a:spcPts val="0"/>
                        </a:spcAft>
                        <a:buClrTx/>
                        <a:buSzTx/>
                        <a:buFontTx/>
                        <a:buNone/>
                        <a:tabLst/>
                        <a:defRPr/>
                      </a:pPr>
                      <a:endParaRPr lang="en-US" dirty="0"/>
                    </a:p>
                    <a:p>
                      <a:pPr marL="0" marR="0" lvl="0" indent="0" algn="l" defTabSz="914400" rtl="0" eaLnBrk="1" fontAlgn="auto" latinLnBrk="0" hangingPunct="1">
                        <a:lnSpc>
                          <a:spcPts val="26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92607429"/>
                  </a:ext>
                </a:extLst>
              </a:tr>
              <a:tr h="370840">
                <a:tc vMerge="1">
                  <a:txBody>
                    <a:bodyPr/>
                    <a:lstStyle/>
                    <a:p>
                      <a:pPr>
                        <a:lnSpc>
                          <a:spcPts val="2600"/>
                        </a:lnSpc>
                      </a:pPr>
                      <a:endParaRPr lang="en-US" i="1" dirty="0"/>
                    </a:p>
                  </a:txBody>
                  <a:tcPr/>
                </a:tc>
                <a:tc>
                  <a:txBody>
                    <a:bodyPr/>
                    <a:lstStyle/>
                    <a:p>
                      <a:pPr>
                        <a:lnSpc>
                          <a:spcPts val="2600"/>
                        </a:lnSpc>
                      </a:pPr>
                      <a:endParaRPr lang="en-US" dirty="0"/>
                    </a:p>
                    <a:p>
                      <a:pPr>
                        <a:lnSpc>
                          <a:spcPts val="2600"/>
                        </a:lnSpc>
                      </a:pPr>
                      <a:endParaRPr lang="en-US" dirty="0"/>
                    </a:p>
                    <a:p>
                      <a:pPr>
                        <a:lnSpc>
                          <a:spcPts val="2600"/>
                        </a:lnSpc>
                      </a:pPr>
                      <a:endParaRPr lang="en-US" dirty="0"/>
                    </a:p>
                    <a:p>
                      <a:pPr>
                        <a:lnSpc>
                          <a:spcPts val="2600"/>
                        </a:lnSpc>
                      </a:pPr>
                      <a:endParaRPr lang="en-US" dirty="0"/>
                    </a:p>
                    <a:p>
                      <a:pPr>
                        <a:lnSpc>
                          <a:spcPts val="2600"/>
                        </a:lnSpc>
                      </a:pPr>
                      <a:endParaRPr lang="en-US" dirty="0"/>
                    </a:p>
                    <a:p>
                      <a:pPr>
                        <a:lnSpc>
                          <a:spcPts val="2600"/>
                        </a:lnSpc>
                      </a:pPr>
                      <a:endParaRPr lang="en-US" dirty="0"/>
                    </a:p>
                    <a:p>
                      <a:pPr>
                        <a:lnSpc>
                          <a:spcPts val="2600"/>
                        </a:lnSpc>
                      </a:pPr>
                      <a:endParaRPr lang="en-US" dirty="0"/>
                    </a:p>
                    <a:p>
                      <a:pPr>
                        <a:lnSpc>
                          <a:spcPts val="2600"/>
                        </a:lnSpc>
                      </a:pPr>
                      <a:endParaRPr lang="en-US" dirty="0"/>
                    </a:p>
                    <a:p>
                      <a:pPr>
                        <a:lnSpc>
                          <a:spcPts val="2600"/>
                        </a:lnSpc>
                      </a:pPr>
                      <a:endParaRPr lang="en-US" dirty="0"/>
                    </a:p>
                    <a:p>
                      <a:pPr>
                        <a:lnSpc>
                          <a:spcPts val="2600"/>
                        </a:lnSpc>
                      </a:pPr>
                      <a:endParaRPr lang="en-US" dirty="0"/>
                    </a:p>
                    <a:p>
                      <a:pPr>
                        <a:lnSpc>
                          <a:spcPts val="2600"/>
                        </a:lnSpc>
                      </a:pPr>
                      <a:endParaRPr lang="en-US" dirty="0"/>
                    </a:p>
                  </a:txBody>
                  <a:tcPr/>
                </a:tc>
                <a:extLst>
                  <a:ext uri="{0D108BD9-81ED-4DB2-BD59-A6C34878D82A}">
                    <a16:rowId xmlns:a16="http://schemas.microsoft.com/office/drawing/2014/main" val="3596345395"/>
                  </a:ext>
                </a:extLst>
              </a:tr>
            </a:tbl>
          </a:graphicData>
        </a:graphic>
      </p:graphicFrame>
      <p:pic>
        <p:nvPicPr>
          <p:cNvPr id="6" name="Picture 5">
            <a:extLst>
              <a:ext uri="{FF2B5EF4-FFF2-40B4-BE49-F238E27FC236}">
                <a16:creationId xmlns:a16="http://schemas.microsoft.com/office/drawing/2014/main" id="{AF0137BB-23FD-4319-A582-DCD65757FF3B}"/>
              </a:ext>
            </a:extLst>
          </p:cNvPr>
          <p:cNvPicPr>
            <a:picLocks noChangeAspect="1"/>
          </p:cNvPicPr>
          <p:nvPr/>
        </p:nvPicPr>
        <p:blipFill>
          <a:blip r:embed="rId2"/>
          <a:stretch>
            <a:fillRect/>
          </a:stretch>
        </p:blipFill>
        <p:spPr>
          <a:xfrm>
            <a:off x="5236160" y="1674879"/>
            <a:ext cx="5054254" cy="4888152"/>
          </a:xfrm>
          <a:prstGeom prst="rect">
            <a:avLst/>
          </a:prstGeom>
        </p:spPr>
      </p:pic>
    </p:spTree>
    <p:extLst>
      <p:ext uri="{BB962C8B-B14F-4D97-AF65-F5344CB8AC3E}">
        <p14:creationId xmlns:p14="http://schemas.microsoft.com/office/powerpoint/2010/main" val="268745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357"/>
            <a:ext cx="11708090" cy="689952"/>
          </a:xfrm>
        </p:spPr>
        <p:txBody>
          <a:bodyPr>
            <a:noAutofit/>
          </a:bodyPr>
          <a:lstStyle/>
          <a:p>
            <a:pPr>
              <a:lnSpc>
                <a:spcPts val="2600"/>
              </a:lnSpc>
            </a:pPr>
            <a:r>
              <a:rPr lang="en-US" dirty="0"/>
              <a:t>Greenway Extension</a:t>
            </a:r>
          </a:p>
        </p:txBody>
      </p:sp>
      <p:graphicFrame>
        <p:nvGraphicFramePr>
          <p:cNvPr id="4" name="Table 3">
            <a:extLst>
              <a:ext uri="{FF2B5EF4-FFF2-40B4-BE49-F238E27FC236}">
                <a16:creationId xmlns:a16="http://schemas.microsoft.com/office/drawing/2014/main" id="{6EB7EB7E-61AE-4C02-B4F0-0290561E631C}"/>
              </a:ext>
            </a:extLst>
          </p:cNvPr>
          <p:cNvGraphicFramePr>
            <a:graphicFrameLocks noGrp="1"/>
          </p:cNvGraphicFramePr>
          <p:nvPr>
            <p:extLst>
              <p:ext uri="{D42A27DB-BD31-4B8C-83A1-F6EECF244321}">
                <p14:modId xmlns:p14="http://schemas.microsoft.com/office/powerpoint/2010/main" val="2558409782"/>
              </p:ext>
            </p:extLst>
          </p:nvPr>
        </p:nvGraphicFramePr>
        <p:xfrm>
          <a:off x="91126" y="706309"/>
          <a:ext cx="12009748" cy="6151691"/>
        </p:xfrm>
        <a:graphic>
          <a:graphicData uri="http://schemas.openxmlformats.org/drawingml/2006/table">
            <a:tbl>
              <a:tblPr firstRow="1" bandRow="1">
                <a:tableStyleId>{5C22544A-7EE6-4342-B048-85BDC9FD1C3A}</a:tableStyleId>
              </a:tblPr>
              <a:tblGrid>
                <a:gridCol w="3422430">
                  <a:extLst>
                    <a:ext uri="{9D8B030D-6E8A-4147-A177-3AD203B41FA5}">
                      <a16:colId xmlns:a16="http://schemas.microsoft.com/office/drawing/2014/main" val="2519744087"/>
                    </a:ext>
                  </a:extLst>
                </a:gridCol>
                <a:gridCol w="8587318">
                  <a:extLst>
                    <a:ext uri="{9D8B030D-6E8A-4147-A177-3AD203B41FA5}">
                      <a16:colId xmlns:a16="http://schemas.microsoft.com/office/drawing/2014/main" val="2783067"/>
                    </a:ext>
                  </a:extLst>
                </a:gridCol>
              </a:tblGrid>
              <a:tr h="370840">
                <a:tc>
                  <a:txBody>
                    <a:bodyPr/>
                    <a:lstStyle/>
                    <a:p>
                      <a:r>
                        <a:rPr lang="en-US" dirty="0"/>
                        <a:t>Project:</a:t>
                      </a:r>
                    </a:p>
                  </a:txBody>
                  <a:tcPr/>
                </a:tc>
                <a:tc>
                  <a:txBody>
                    <a:bodyPr/>
                    <a:lstStyle/>
                    <a:p>
                      <a:r>
                        <a:rPr lang="en-US" dirty="0"/>
                        <a:t>Background:</a:t>
                      </a:r>
                    </a:p>
                  </a:txBody>
                  <a:tcPr/>
                </a:tc>
                <a:extLst>
                  <a:ext uri="{0D108BD9-81ED-4DB2-BD59-A6C34878D82A}">
                    <a16:rowId xmlns:a16="http://schemas.microsoft.com/office/drawing/2014/main" val="3409933508"/>
                  </a:ext>
                </a:extLst>
              </a:tr>
              <a:tr h="370840">
                <a:tc rowSpan="3">
                  <a:txBody>
                    <a:bodyPr/>
                    <a:lstStyle/>
                    <a:p>
                      <a:pPr marL="0" indent="0">
                        <a:lnSpc>
                          <a:spcPts val="2600"/>
                        </a:lnSpc>
                        <a:buFont typeface="+mj-lt"/>
                        <a:buNone/>
                      </a:pPr>
                      <a:r>
                        <a:rPr lang="en-US" b="1" dirty="0"/>
                        <a:t>Greenway Extension</a:t>
                      </a:r>
                    </a:p>
                    <a:p>
                      <a:pPr marL="0" indent="0">
                        <a:lnSpc>
                          <a:spcPts val="2600"/>
                        </a:lnSpc>
                        <a:buFont typeface="+mj-lt"/>
                        <a:buNone/>
                      </a:pPr>
                      <a:endParaRPr lang="en-US" dirty="0"/>
                    </a:p>
                    <a:p>
                      <a:pPr marL="0" indent="0">
                        <a:lnSpc>
                          <a:spcPts val="2600"/>
                        </a:lnSpc>
                        <a:buFont typeface="+mj-lt"/>
                        <a:buNone/>
                      </a:pPr>
                      <a:r>
                        <a:rPr lang="en-US" dirty="0"/>
                        <a:t>A parcel of MBTA-owned land in the Stonybrook neighborhood in JP has been identified for open space use, with a proposal to transfer ownership, care and control of the land from the MBTA to DCR.   With new development taking place in this neighborhood, developers have provided money, via the Stonybrook Neighborhood Association, to support landscape design or other first steps. </a:t>
                      </a:r>
                    </a:p>
                  </a:txBody>
                  <a:tcPr/>
                </a:tc>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lang="en-US" sz="1600" b="1" dirty="0"/>
                        <a:t>Timeframe: </a:t>
                      </a:r>
                      <a:r>
                        <a:rPr lang="en-US" sz="1400" dirty="0"/>
                        <a:t>PMAC contacted DCR officials beginning in 2011 that money was available from private developers for development of an extension to the SWCP.  DCR has held that the land is under ownership of </a:t>
                      </a:r>
                      <a:r>
                        <a:rPr lang="en-US" sz="1400" dirty="0" err="1"/>
                        <a:t>MassDot</a:t>
                      </a:r>
                      <a:r>
                        <a:rPr lang="en-US" sz="1400" dirty="0"/>
                        <a:t> and DCR can’t be involved in implementation or design until the land is transferred in a Care and Control agreement similar to that held for the present SWCP.  The most recent enquiry of June 2, 2016 to Commissioner Leo Roy of DCR hasn’t been answered.</a:t>
                      </a:r>
                    </a:p>
                  </a:txBody>
                  <a:tcPr/>
                </a:tc>
                <a:extLst>
                  <a:ext uri="{0D108BD9-81ED-4DB2-BD59-A6C34878D82A}">
                    <a16:rowId xmlns:a16="http://schemas.microsoft.com/office/drawing/2014/main" val="557853476"/>
                  </a:ext>
                </a:extLst>
              </a:tr>
              <a:tr h="370840">
                <a:tc vMerge="1">
                  <a:txBody>
                    <a:bodyPr/>
                    <a:lstStyle/>
                    <a:p>
                      <a:pPr>
                        <a:lnSpc>
                          <a:spcPts val="2600"/>
                        </a:lnSpc>
                      </a:pPr>
                      <a:endParaRPr lang="en-US" dirty="0"/>
                    </a:p>
                  </a:txBody>
                  <a:tcPr/>
                </a:tc>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lang="en-US" sz="1600" b="1" kern="1200" dirty="0">
                          <a:solidFill>
                            <a:schemeClr val="dk1"/>
                          </a:solidFill>
                          <a:latin typeface="+mn-lt"/>
                          <a:ea typeface="+mn-ea"/>
                          <a:cs typeface="+mn-cs"/>
                        </a:rPr>
                        <a:t>History: </a:t>
                      </a:r>
                      <a:r>
                        <a:rPr lang="en-US" sz="1400" dirty="0"/>
                        <a:t>The Stonybrook Neighborhood </a:t>
                      </a:r>
                      <a:r>
                        <a:rPr lang="en-US" sz="1400" dirty="0" err="1"/>
                        <a:t>Assoc</a:t>
                      </a:r>
                      <a:r>
                        <a:rPr lang="en-US" sz="1400" dirty="0"/>
                        <a:t> (SNA) proposed this extension to the SWCP during the process of negotiations for two large developments that are bringing retail and 407 residential housing units to land adjacent to the Orange line.  The SNA identified abandoned land on the East side of the Orange line tracks and contacted the MBTA regarding transfer to DCR so that the land could become public parkland and an extension to the SWCP.  $50,000. toward design and $75,000. toward construction has been secured from the 2 development teams. PMAC has had a SWCP Ext working committee since 2011.</a:t>
                      </a:r>
                    </a:p>
                    <a:p>
                      <a:pPr marL="0" marR="0" lvl="0" indent="0" algn="l" defTabSz="914400" rtl="0" eaLnBrk="1" fontAlgn="auto" latinLnBrk="0" hangingPunct="1">
                        <a:lnSpc>
                          <a:spcPts val="2600"/>
                        </a:lnSpc>
                        <a:spcBef>
                          <a:spcPts val="0"/>
                        </a:spcBef>
                        <a:spcAft>
                          <a:spcPts val="0"/>
                        </a:spcAft>
                        <a:buClrTx/>
                        <a:buSzTx/>
                        <a:buFontTx/>
                        <a:buNone/>
                        <a:tabLst/>
                        <a:defRPr/>
                      </a:pPr>
                      <a:r>
                        <a:rPr lang="en-US" sz="1400" dirty="0"/>
                        <a:t>The final Cooperation Agreement between developers and BPDA was signed in October, 2017.  It guarantees the additional money that will bring total available funds to $125,000. for implementation of this SWCP Extension.  If after 10 years the project is still stopped, the money can be applied to another parkland project.</a:t>
                      </a:r>
                    </a:p>
                  </a:txBody>
                  <a:tcPr/>
                </a:tc>
                <a:extLst>
                  <a:ext uri="{0D108BD9-81ED-4DB2-BD59-A6C34878D82A}">
                    <a16:rowId xmlns:a16="http://schemas.microsoft.com/office/drawing/2014/main" val="1092607429"/>
                  </a:ext>
                </a:extLst>
              </a:tr>
              <a:tr h="370840">
                <a:tc vMerge="1">
                  <a:txBody>
                    <a:bodyPr/>
                    <a:lstStyle/>
                    <a:p>
                      <a:pPr>
                        <a:lnSpc>
                          <a:spcPts val="2600"/>
                        </a:lnSpc>
                      </a:pPr>
                      <a:endParaRPr lang="en-US" i="1" dirty="0"/>
                    </a:p>
                  </a:txBody>
                  <a:tcPr/>
                </a:tc>
                <a:tc>
                  <a:txBody>
                    <a:bodyPr/>
                    <a:lstStyle/>
                    <a:p>
                      <a:pPr>
                        <a:lnSpc>
                          <a:spcPts val="2600"/>
                        </a:lnSpc>
                      </a:pPr>
                      <a:r>
                        <a:rPr lang="en-US" sz="1600" b="1" kern="1200" dirty="0">
                          <a:solidFill>
                            <a:schemeClr val="dk1"/>
                          </a:solidFill>
                          <a:latin typeface="+mn-lt"/>
                          <a:ea typeface="+mn-ea"/>
                          <a:cs typeface="+mn-cs"/>
                        </a:rPr>
                        <a:t>Current/Next steps:  </a:t>
                      </a:r>
                      <a:r>
                        <a:rPr lang="en-US" sz="1400" dirty="0"/>
                        <a:t>Two of the abutting developments will contain 124 units of owner occupied condominium housing.  They will be occupied by approximately January of 2020 when we will gain a valuable resource of new committed voices for a campaign to pressure DCR into the transfer of  the land from </a:t>
                      </a:r>
                      <a:r>
                        <a:rPr lang="en-US" sz="1400" dirty="0" err="1"/>
                        <a:t>MassDot</a:t>
                      </a:r>
                      <a:r>
                        <a:rPr lang="en-US" sz="1400" dirty="0"/>
                        <a:t> to DCR control.</a:t>
                      </a:r>
                    </a:p>
                  </a:txBody>
                  <a:tcPr/>
                </a:tc>
                <a:extLst>
                  <a:ext uri="{0D108BD9-81ED-4DB2-BD59-A6C34878D82A}">
                    <a16:rowId xmlns:a16="http://schemas.microsoft.com/office/drawing/2014/main" val="3596345395"/>
                  </a:ext>
                </a:extLst>
              </a:tr>
            </a:tbl>
          </a:graphicData>
        </a:graphic>
      </p:graphicFrame>
    </p:spTree>
    <p:extLst>
      <p:ext uri="{BB962C8B-B14F-4D97-AF65-F5344CB8AC3E}">
        <p14:creationId xmlns:p14="http://schemas.microsoft.com/office/powerpoint/2010/main" val="4264980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784" y="204321"/>
            <a:ext cx="11708090" cy="689952"/>
          </a:xfrm>
        </p:spPr>
        <p:txBody>
          <a:bodyPr>
            <a:noAutofit/>
          </a:bodyPr>
          <a:lstStyle/>
          <a:p>
            <a:pPr>
              <a:lnSpc>
                <a:spcPts val="2600"/>
              </a:lnSpc>
            </a:pPr>
            <a:r>
              <a:rPr lang="en-US" dirty="0"/>
              <a:t>Skateboard Park</a:t>
            </a:r>
          </a:p>
        </p:txBody>
      </p:sp>
      <p:graphicFrame>
        <p:nvGraphicFramePr>
          <p:cNvPr id="3" name="Table 2">
            <a:extLst>
              <a:ext uri="{FF2B5EF4-FFF2-40B4-BE49-F238E27FC236}">
                <a16:creationId xmlns:a16="http://schemas.microsoft.com/office/drawing/2014/main" id="{35F32268-C67E-45DC-9887-289E9028A5BA}"/>
              </a:ext>
            </a:extLst>
          </p:cNvPr>
          <p:cNvGraphicFramePr>
            <a:graphicFrameLocks noGrp="1"/>
          </p:cNvGraphicFramePr>
          <p:nvPr>
            <p:extLst>
              <p:ext uri="{D42A27DB-BD31-4B8C-83A1-F6EECF244321}">
                <p14:modId xmlns:p14="http://schemas.microsoft.com/office/powerpoint/2010/main" val="2753333205"/>
              </p:ext>
            </p:extLst>
          </p:nvPr>
        </p:nvGraphicFramePr>
        <p:xfrm>
          <a:off x="45563" y="894273"/>
          <a:ext cx="12100874" cy="5770880"/>
        </p:xfrm>
        <a:graphic>
          <a:graphicData uri="http://schemas.openxmlformats.org/drawingml/2006/table">
            <a:tbl>
              <a:tblPr firstRow="1" bandRow="1">
                <a:tableStyleId>{5C22544A-7EE6-4342-B048-85BDC9FD1C3A}</a:tableStyleId>
              </a:tblPr>
              <a:tblGrid>
                <a:gridCol w="3915726">
                  <a:extLst>
                    <a:ext uri="{9D8B030D-6E8A-4147-A177-3AD203B41FA5}">
                      <a16:colId xmlns:a16="http://schemas.microsoft.com/office/drawing/2014/main" val="2519744087"/>
                    </a:ext>
                  </a:extLst>
                </a:gridCol>
                <a:gridCol w="8185148">
                  <a:extLst>
                    <a:ext uri="{9D8B030D-6E8A-4147-A177-3AD203B41FA5}">
                      <a16:colId xmlns:a16="http://schemas.microsoft.com/office/drawing/2014/main" val="2783067"/>
                    </a:ext>
                  </a:extLst>
                </a:gridCol>
              </a:tblGrid>
              <a:tr h="411451">
                <a:tc>
                  <a:txBody>
                    <a:bodyPr/>
                    <a:lstStyle/>
                    <a:p>
                      <a:r>
                        <a:rPr lang="en-US" dirty="0"/>
                        <a:t>Project:</a:t>
                      </a:r>
                    </a:p>
                  </a:txBody>
                  <a:tcPr/>
                </a:tc>
                <a:tc>
                  <a:txBody>
                    <a:bodyPr/>
                    <a:lstStyle/>
                    <a:p>
                      <a:r>
                        <a:rPr lang="en-US" dirty="0"/>
                        <a:t>Background:</a:t>
                      </a:r>
                    </a:p>
                  </a:txBody>
                  <a:tcPr/>
                </a:tc>
                <a:extLst>
                  <a:ext uri="{0D108BD9-81ED-4DB2-BD59-A6C34878D82A}">
                    <a16:rowId xmlns:a16="http://schemas.microsoft.com/office/drawing/2014/main" val="3409933508"/>
                  </a:ext>
                </a:extLst>
              </a:tr>
              <a:tr h="809515">
                <a:tc rowSpan="3">
                  <a:txBody>
                    <a:bodyPr/>
                    <a:lstStyle/>
                    <a:p>
                      <a:pPr marL="0" indent="0">
                        <a:lnSpc>
                          <a:spcPts val="2600"/>
                        </a:lnSpc>
                        <a:buFont typeface="+mj-lt"/>
                        <a:buNone/>
                      </a:pPr>
                      <a:r>
                        <a:rPr lang="en-US" b="1" dirty="0"/>
                        <a:t>Skateboard Park</a:t>
                      </a:r>
                    </a:p>
                    <a:p>
                      <a:pPr marL="0" indent="0">
                        <a:lnSpc>
                          <a:spcPts val="2600"/>
                        </a:lnSpc>
                        <a:buFont typeface="+mj-lt"/>
                        <a:buNone/>
                      </a:pPr>
                      <a:endParaRPr lang="en-US" dirty="0"/>
                    </a:p>
                    <a:p>
                      <a:pPr marL="0" indent="0">
                        <a:lnSpc>
                          <a:spcPts val="2600"/>
                        </a:lnSpc>
                        <a:buFont typeface="+mj-lt"/>
                        <a:buNone/>
                      </a:pPr>
                      <a:r>
                        <a:rPr lang="en-US" dirty="0"/>
                        <a:t>The Skateboard Park is an approved public-private partnership, with a completed design, now awaiting implementation.</a:t>
                      </a:r>
                    </a:p>
                  </a:txBody>
                  <a:tcPr/>
                </a:tc>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lang="en-US" dirty="0"/>
                        <a:t>Timeframe:  Project planning since 2011</a:t>
                      </a:r>
                    </a:p>
                    <a:p>
                      <a:pPr marL="0" marR="0" lvl="0" indent="0" algn="l" defTabSz="914400" rtl="0" eaLnBrk="1" fontAlgn="auto" latinLnBrk="0" hangingPunct="1">
                        <a:lnSpc>
                          <a:spcPts val="26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557853476"/>
                  </a:ext>
                </a:extLst>
              </a:tr>
              <a:tr h="3374038">
                <a:tc vMerge="1">
                  <a:txBody>
                    <a:bodyPr/>
                    <a:lstStyle/>
                    <a:p>
                      <a:pPr>
                        <a:lnSpc>
                          <a:spcPts val="2600"/>
                        </a:lnSpc>
                      </a:pPr>
                      <a:endParaRPr lang="en-US" dirty="0"/>
                    </a:p>
                  </a:txBody>
                  <a:tcPr/>
                </a:tc>
                <a:tc>
                  <a:txBody>
                    <a:bodyPr/>
                    <a:lstStyle/>
                    <a:p>
                      <a:pPr marL="0" marR="0" lvl="0" indent="0" algn="l" defTabSz="914400" rtl="0" eaLnBrk="1" fontAlgn="auto" latinLnBrk="0" hangingPunct="1">
                        <a:lnSpc>
                          <a:spcPts val="2600"/>
                        </a:lnSpc>
                        <a:spcBef>
                          <a:spcPts val="0"/>
                        </a:spcBef>
                        <a:spcAft>
                          <a:spcPts val="0"/>
                        </a:spcAft>
                        <a:buClrTx/>
                        <a:buSzTx/>
                        <a:buFontTx/>
                        <a:buNone/>
                        <a:tabLst/>
                        <a:defRPr/>
                      </a:pPr>
                      <a:r>
                        <a:rPr lang="en-US" dirty="0"/>
                        <a:t>History:  Skateboarders began informally using a hockey rink near Stony Brook T station in the SWCP.  In 2011 they met with PMAC and DCR to propose a formal skateboard park in that space, wrote a proposal, gained community support, identified matching funds, and applied for, and in 2012 were awarded, a public-private partnership project with DCR.    </a:t>
                      </a:r>
                    </a:p>
                    <a:p>
                      <a:pPr marL="0" marR="0" lvl="0" indent="0" algn="l" defTabSz="914400" rtl="0" eaLnBrk="1" fontAlgn="auto" latinLnBrk="0" hangingPunct="1">
                        <a:lnSpc>
                          <a:spcPts val="2600"/>
                        </a:lnSpc>
                        <a:spcBef>
                          <a:spcPts val="0"/>
                        </a:spcBef>
                        <a:spcAft>
                          <a:spcPts val="0"/>
                        </a:spcAft>
                        <a:buClrTx/>
                        <a:buSzTx/>
                        <a:buFontTx/>
                        <a:buNone/>
                        <a:tabLst/>
                        <a:defRPr/>
                      </a:pPr>
                      <a:endParaRPr lang="en-US" dirty="0"/>
                    </a:p>
                    <a:p>
                      <a:pPr marL="0" marR="0" lvl="0" indent="0" algn="l" defTabSz="914400" rtl="0" eaLnBrk="1" fontAlgn="auto" latinLnBrk="0" hangingPunct="1">
                        <a:lnSpc>
                          <a:spcPts val="2600"/>
                        </a:lnSpc>
                        <a:spcBef>
                          <a:spcPts val="0"/>
                        </a:spcBef>
                        <a:spcAft>
                          <a:spcPts val="0"/>
                        </a:spcAft>
                        <a:buClrTx/>
                        <a:buSzTx/>
                        <a:buFontTx/>
                        <a:buNone/>
                        <a:tabLst/>
                        <a:defRPr/>
                      </a:pPr>
                      <a:r>
                        <a:rPr lang="en-US" dirty="0"/>
                        <a:t>A skateboard park design architect was engaged and developed a park design in 2012-2013.  The design has been completed and now awaits implementation. </a:t>
                      </a:r>
                    </a:p>
                    <a:p>
                      <a:pPr marL="0" marR="0" lvl="0" indent="0" algn="l" defTabSz="914400" rtl="0" eaLnBrk="1" fontAlgn="auto" latinLnBrk="0" hangingPunct="1">
                        <a:lnSpc>
                          <a:spcPts val="26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92607429"/>
                  </a:ext>
                </a:extLst>
              </a:tr>
              <a:tr h="1175876">
                <a:tc vMerge="1">
                  <a:txBody>
                    <a:bodyPr/>
                    <a:lstStyle/>
                    <a:p>
                      <a:pPr>
                        <a:lnSpc>
                          <a:spcPts val="2600"/>
                        </a:lnSpc>
                      </a:pPr>
                      <a:endParaRPr lang="en-US" i="1" dirty="0"/>
                    </a:p>
                  </a:txBody>
                  <a:tcPr/>
                </a:tc>
                <a:tc>
                  <a:txBody>
                    <a:bodyPr/>
                    <a:lstStyle/>
                    <a:p>
                      <a:pPr>
                        <a:lnSpc>
                          <a:spcPts val="2600"/>
                        </a:lnSpc>
                      </a:pPr>
                      <a:r>
                        <a:rPr lang="en-US" dirty="0"/>
                        <a:t>Current/Next steps:  </a:t>
                      </a:r>
                    </a:p>
                    <a:p>
                      <a:pPr>
                        <a:lnSpc>
                          <a:spcPts val="2600"/>
                        </a:lnSpc>
                      </a:pPr>
                      <a:r>
                        <a:rPr lang="en-US" dirty="0"/>
                        <a:t>* Research current status; read/review the public-private partnership agreement</a:t>
                      </a:r>
                    </a:p>
                    <a:p>
                      <a:pPr>
                        <a:lnSpc>
                          <a:spcPts val="2600"/>
                        </a:lnSpc>
                      </a:pPr>
                      <a:endParaRPr lang="en-US" dirty="0"/>
                    </a:p>
                  </a:txBody>
                  <a:tcPr/>
                </a:tc>
                <a:extLst>
                  <a:ext uri="{0D108BD9-81ED-4DB2-BD59-A6C34878D82A}">
                    <a16:rowId xmlns:a16="http://schemas.microsoft.com/office/drawing/2014/main" val="3596345395"/>
                  </a:ext>
                </a:extLst>
              </a:tr>
            </a:tbl>
          </a:graphicData>
        </a:graphic>
      </p:graphicFrame>
    </p:spTree>
    <p:extLst>
      <p:ext uri="{BB962C8B-B14F-4D97-AF65-F5344CB8AC3E}">
        <p14:creationId xmlns:p14="http://schemas.microsoft.com/office/powerpoint/2010/main" val="335155459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3635</TotalTime>
  <Words>2614</Words>
  <Application>Microsoft Office PowerPoint</Application>
  <PresentationFormat>Widescreen</PresentationFormat>
  <Paragraphs>243</Paragraphs>
  <Slides>19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Retrospect</vt:lpstr>
      <vt:lpstr>  Southwest Corridor Park  PMAC 2018 Priorities </vt:lpstr>
      <vt:lpstr>PowerPoint Presentation</vt:lpstr>
      <vt:lpstr>Project List</vt:lpstr>
      <vt:lpstr>List of Key Projects By Project Stage</vt:lpstr>
      <vt:lpstr>Bicycle/Walking Path Striping and Stenciling</vt:lpstr>
      <vt:lpstr>Stenciling and Path Markings - Jackson Sq. Playground</vt:lpstr>
      <vt:lpstr>PowerPoint Presentation</vt:lpstr>
      <vt:lpstr>Greenway Extension</vt:lpstr>
      <vt:lpstr>Skateboard Park</vt:lpstr>
      <vt:lpstr>Tree Study and Replacement</vt:lpstr>
      <vt:lpstr>JP Dog Park Proposal</vt:lpstr>
      <vt:lpstr>Long-Term Maintenance –  Park Hardscape Repairs (fences, walls, brick, granite, etc.)</vt:lpstr>
      <vt:lpstr>Park Signage – Review and Updates </vt:lpstr>
      <vt:lpstr>Water Study Review </vt:lpstr>
      <vt:lpstr>Rose Garden and Northampton Green</vt:lpstr>
      <vt:lpstr>Three Principles of PMAC Advocacy</vt:lpstr>
      <vt:lpstr>About the “Sustainability” theme</vt:lpstr>
      <vt:lpstr>Approach to Advocacy - PMAC Partnerships &amp; Relationships  </vt:lpstr>
      <vt:lpstr>About PMAC strength &amp; advocacy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PMAC Priorities</dc:title>
  <dc:creator>Barney, Bob</dc:creator>
  <cp:lastModifiedBy>Jennifer Leonard</cp:lastModifiedBy>
  <cp:revision>133</cp:revision>
  <cp:lastPrinted>2018-04-03T18:55:00Z</cp:lastPrinted>
  <dcterms:created xsi:type="dcterms:W3CDTF">2018-03-05T18:14:31Z</dcterms:created>
  <dcterms:modified xsi:type="dcterms:W3CDTF">2018-04-05T20:41:50Z</dcterms:modified>
</cp:coreProperties>
</file>