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18" r:id="rId2"/>
    <p:sldId id="300" r:id="rId3"/>
    <p:sldId id="298" r:id="rId4"/>
    <p:sldId id="310" r:id="rId5"/>
    <p:sldId id="324" r:id="rId6"/>
    <p:sldId id="325" r:id="rId7"/>
    <p:sldId id="323" r:id="rId8"/>
    <p:sldId id="322" r:id="rId9"/>
    <p:sldId id="314" r:id="rId10"/>
    <p:sldId id="311" r:id="rId11"/>
    <p:sldId id="312" r:id="rId12"/>
    <p:sldId id="313" r:id="rId13"/>
    <p:sldId id="326" r:id="rId14"/>
    <p:sldId id="257" r:id="rId15"/>
    <p:sldId id="275" r:id="rId16"/>
    <p:sldId id="258" r:id="rId17"/>
    <p:sldId id="294" r:id="rId18"/>
    <p:sldId id="302" r:id="rId19"/>
    <p:sldId id="29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C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33" d="100"/>
          <a:sy n="133" d="100"/>
        </p:scale>
        <p:origin x="1118" y="-7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Estimated Volunteer Hours</a:t>
            </a:r>
          </a:p>
        </c:rich>
      </c:tx>
      <c:layout>
        <c:manualLayout>
          <c:xMode val="edge"/>
          <c:yMode val="edge"/>
          <c:x val="2.5270964660697188E-2"/>
          <c:y val="0.89852084201742488"/>
        </c:manualLayout>
      </c:layout>
      <c:overlay val="0"/>
      <c:spPr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Hours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F59-4BBA-9B53-C991CDCE6BF2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59-4BBA-9B53-C991CDCE6BF2}"/>
              </c:ext>
            </c:extLst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EF59-4BBA-9B53-C991CDCE6BF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F59-4BBA-9B53-C991CDCE6BF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59-4BBA-9B53-C991CDCE6BF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F59-4BBA-9B53-C991CDCE6BF2}"/>
              </c:ext>
            </c:extLst>
          </c:dPt>
          <c:dLbls>
            <c:dLbl>
              <c:idx val="0"/>
              <c:layout>
                <c:manualLayout>
                  <c:x val="-7.0163336265876619E-2"/>
                  <c:y val="-1.498166038125742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13C9BAD-7555-4008-89B0-21E00E83E36C}" type="CATEGORYNAME">
                      <a:rPr lang="en-US" sz="1600"/>
                      <a:pPr>
                        <a:defRPr sz="1600"/>
                      </a:pPr>
                      <a:t>[CATEGORY NAME]</a:t>
                    </a:fld>
                    <a:r>
                      <a:rPr lang="en-US" sz="1600" baseline="0" dirty="0"/>
                      <a:t>, </a:t>
                    </a:r>
                    <a:fld id="{EDC25387-230F-4007-A031-51BB1A3F3826}" type="VALUE">
                      <a:rPr lang="en-US" sz="1600" baseline="0" smtClean="0"/>
                      <a:pPr>
                        <a:defRPr sz="1600"/>
                      </a:pPr>
                      <a:t>[VALUE]</a:t>
                    </a:fld>
                    <a:r>
                      <a:rPr lang="en-US" sz="1600" baseline="0" dirty="0"/>
                      <a:t> hours</a:t>
                    </a:r>
                  </a:p>
                </c:rich>
              </c:tx>
              <c:spPr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F59-4BBA-9B53-C991CDCE6BF2}"/>
                </c:ext>
              </c:extLst>
            </c:dLbl>
            <c:dLbl>
              <c:idx val="1"/>
              <c:layout>
                <c:manualLayout>
                  <c:x val="1.4176151754090243E-2"/>
                  <c:y val="-4.337464759183316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15A5F58-1B8A-4964-855A-160FF59FE42D}" type="CATEGORYNAME">
                      <a:rPr lang="en-US" smtClean="0"/>
                      <a:pPr>
                        <a:defRPr sz="1400"/>
                      </a:pPr>
                      <a:t>[CATEGORY NAME]</a:t>
                    </a:fld>
                    <a:endParaRPr lang="en-US"/>
                  </a:p>
                </c:rich>
              </c:tx>
              <c:spPr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0116580015037"/>
                      <c:h val="0.1382804492684067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F59-4BBA-9B53-C991CDCE6BF2}"/>
                </c:ext>
              </c:extLst>
            </c:dLbl>
            <c:dLbl>
              <c:idx val="2"/>
              <c:layout>
                <c:manualLayout>
                  <c:x val="9.2886166685333699E-2"/>
                  <c:y val="-0.15651004212926503"/>
                </c:manualLayout>
              </c:layout>
              <c:tx>
                <c:rich>
                  <a:bodyPr/>
                  <a:lstStyle/>
                  <a:p>
                    <a:fld id="{EB318E76-9BBF-411E-AE37-124A8E23DA8A}" type="CATEGORYNAME">
                      <a:rPr lang="en-US" smtClean="0"/>
                      <a:pPr/>
                      <a:t>[CATEGORY NAME]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927717832695205"/>
                      <c:h val="9.31051630532300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EF59-4BBA-9B53-C991CDCE6BF2}"/>
                </c:ext>
              </c:extLst>
            </c:dLbl>
            <c:dLbl>
              <c:idx val="3"/>
              <c:layout>
                <c:manualLayout>
                  <c:x val="9.2238947849539565E-2"/>
                  <c:y val="-7.42164007970764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BE2187-4C0F-4BB5-B3A2-DC47304F478F}" type="CATEGORYNAME">
                      <a:rPr lang="en-US" smtClean="0"/>
                      <a:pPr>
                        <a:defRPr sz="1400"/>
                      </a:pPr>
                      <a:t>[CATEGORY NAME]</a:t>
                    </a:fld>
                    <a:endParaRPr lang="en-US" baseline="0" dirty="0"/>
                  </a:p>
                  <a:p>
                    <a:pPr>
                      <a:defRPr sz="1400"/>
                    </a:pPr>
                    <a:endParaRPr lang="en-US"/>
                  </a:p>
                </c:rich>
              </c:tx>
              <c:spPr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799120131485383"/>
                      <c:h val="0.138631033529500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F59-4BBA-9B53-C991CDCE6BF2}"/>
                </c:ext>
              </c:extLst>
            </c:dLbl>
            <c:dLbl>
              <c:idx val="4"/>
              <c:layout>
                <c:manualLayout>
                  <c:x val="6.1202817799532717E-2"/>
                  <c:y val="-8.205170269981429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A981CCD-C67D-497E-82B6-43AE49376B46}" type="CATEGORYNAME">
                      <a:rPr lang="en-US" smtClean="0"/>
                      <a:pPr>
                        <a:defRPr sz="1400"/>
                      </a:pPr>
                      <a:t>[CATEGORY NAME]</a:t>
                    </a:fld>
                    <a:endParaRPr lang="en-US"/>
                  </a:p>
                </c:rich>
              </c:tx>
              <c:spPr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69323587423133"/>
                      <c:h val="0.249716160830234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F59-4BBA-9B53-C991CDCE6BF2}"/>
                </c:ext>
              </c:extLst>
            </c:dLbl>
            <c:dLbl>
              <c:idx val="5"/>
              <c:layout>
                <c:manualLayout>
                  <c:x val="4.2626705640835767E-2"/>
                  <c:y val="8.3765582563382207E-3"/>
                </c:manualLayout>
              </c:layout>
              <c:tx>
                <c:rich>
                  <a:bodyPr/>
                  <a:lstStyle/>
                  <a:p>
                    <a:fld id="{CF23DFE8-58B9-477B-8A99-20DC4E9A714B}" type="CATEGORYNAME">
                      <a:rPr lang="en-US" smtClean="0"/>
                      <a:pPr/>
                      <a:t>[CATEGORY NAME]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F59-4BBA-9B53-C991CDCE6BF2}"/>
                </c:ext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Garden/Park Stewardship</c:v>
                </c:pt>
                <c:pt idx="1">
                  <c:v>Coordination of Community Gardens</c:v>
                </c:pt>
                <c:pt idx="2">
                  <c:v>PMAC Meetings</c:v>
                </c:pt>
                <c:pt idx="3">
                  <c:v>Website and Social Media / Communications</c:v>
                </c:pt>
                <c:pt idx="4">
                  <c:v>PMAC Projects - community meetings, writing, emails, reviewing materials, developing surveys, analyzing survey results, managing mini-grants, etc.</c:v>
                </c:pt>
                <c:pt idx="5">
                  <c:v>Troubleshooting / Reporting / Lights / Public Safety / 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2000</c:v>
                </c:pt>
                <c:pt idx="1">
                  <c:v>550</c:v>
                </c:pt>
                <c:pt idx="2">
                  <c:v>240</c:v>
                </c:pt>
                <c:pt idx="3">
                  <c:v>52</c:v>
                </c:pt>
                <c:pt idx="4">
                  <c:v>500</c:v>
                </c:pt>
                <c:pt idx="5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59-4BBA-9B53-C991CDCE6B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53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E9B00D-A339-4CAC-BACD-0A837010AB9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F497DB7-A086-4970-9EEC-93D89CB80B58}">
      <dgm:prSet/>
      <dgm:spPr/>
      <dgm:t>
        <a:bodyPr/>
        <a:lstStyle/>
        <a:p>
          <a:r>
            <a:rPr lang="en-US"/>
            <a:t>Welcome and Thank You</a:t>
          </a:r>
        </a:p>
      </dgm:t>
    </dgm:pt>
    <dgm:pt modelId="{2B5AD19D-6A8F-45E1-B135-C4BF4E719296}" type="parTrans" cxnId="{C602B82A-D8D6-4F48-9FA1-F72EF7FAB2F0}">
      <dgm:prSet/>
      <dgm:spPr/>
      <dgm:t>
        <a:bodyPr/>
        <a:lstStyle/>
        <a:p>
          <a:endParaRPr lang="en-US"/>
        </a:p>
      </dgm:t>
    </dgm:pt>
    <dgm:pt modelId="{C67EAB1F-C784-40E2-B6BD-1C26EB8AC91C}" type="sibTrans" cxnId="{C602B82A-D8D6-4F48-9FA1-F72EF7FAB2F0}">
      <dgm:prSet/>
      <dgm:spPr/>
      <dgm:t>
        <a:bodyPr/>
        <a:lstStyle/>
        <a:p>
          <a:endParaRPr lang="en-US"/>
        </a:p>
      </dgm:t>
    </dgm:pt>
    <dgm:pt modelId="{1133B4FA-B742-4CDE-AF2F-D544796A1C2B}">
      <dgm:prSet/>
      <dgm:spPr/>
      <dgm:t>
        <a:bodyPr/>
        <a:lstStyle/>
        <a:p>
          <a:r>
            <a:rPr lang="en-US"/>
            <a:t>Introduction to PMAC </a:t>
          </a:r>
        </a:p>
      </dgm:t>
    </dgm:pt>
    <dgm:pt modelId="{603CD710-A195-4AFA-822E-4AE02E628BB7}" type="parTrans" cxnId="{B5682255-0BFB-48C7-BF5D-008759306869}">
      <dgm:prSet/>
      <dgm:spPr/>
      <dgm:t>
        <a:bodyPr/>
        <a:lstStyle/>
        <a:p>
          <a:endParaRPr lang="en-US"/>
        </a:p>
      </dgm:t>
    </dgm:pt>
    <dgm:pt modelId="{EC7541A1-51D6-44DF-B34A-F81FFA08DD21}" type="sibTrans" cxnId="{B5682255-0BFB-48C7-BF5D-008759306869}">
      <dgm:prSet/>
      <dgm:spPr/>
      <dgm:t>
        <a:bodyPr/>
        <a:lstStyle/>
        <a:p>
          <a:endParaRPr lang="en-US"/>
        </a:p>
      </dgm:t>
    </dgm:pt>
    <dgm:pt modelId="{422AC378-2A98-40BB-8297-803B24FCF0D5}">
      <dgm:prSet/>
      <dgm:spPr/>
      <dgm:t>
        <a:bodyPr/>
        <a:lstStyle/>
        <a:p>
          <a:r>
            <a:rPr lang="en-US"/>
            <a:t>Priority Topics </a:t>
          </a:r>
        </a:p>
      </dgm:t>
    </dgm:pt>
    <dgm:pt modelId="{5B74E846-5B34-442E-ACD1-0353D541350A}" type="parTrans" cxnId="{F8B341D9-6953-4E7D-B215-F45DBA75B11A}">
      <dgm:prSet/>
      <dgm:spPr/>
      <dgm:t>
        <a:bodyPr/>
        <a:lstStyle/>
        <a:p>
          <a:endParaRPr lang="en-US"/>
        </a:p>
      </dgm:t>
    </dgm:pt>
    <dgm:pt modelId="{46B0EF1A-E27A-415D-88E7-DF01EC8D9F38}" type="sibTrans" cxnId="{F8B341D9-6953-4E7D-B215-F45DBA75B11A}">
      <dgm:prSet/>
      <dgm:spPr/>
      <dgm:t>
        <a:bodyPr/>
        <a:lstStyle/>
        <a:p>
          <a:endParaRPr lang="en-US"/>
        </a:p>
      </dgm:t>
    </dgm:pt>
    <dgm:pt modelId="{07F71962-BA8E-4E58-BD72-F55B0175BE9E}">
      <dgm:prSet/>
      <dgm:spPr/>
      <dgm:t>
        <a:bodyPr/>
        <a:lstStyle/>
        <a:p>
          <a:r>
            <a:rPr lang="en-US"/>
            <a:t>FOCUS PROJECTS</a:t>
          </a:r>
        </a:p>
      </dgm:t>
    </dgm:pt>
    <dgm:pt modelId="{CA02E76C-2645-4A1F-ADAC-83A44A591655}" type="parTrans" cxnId="{1C2727D5-BA6F-48D2-9130-EE09C3711341}">
      <dgm:prSet/>
      <dgm:spPr/>
      <dgm:t>
        <a:bodyPr/>
        <a:lstStyle/>
        <a:p>
          <a:endParaRPr lang="en-US"/>
        </a:p>
      </dgm:t>
    </dgm:pt>
    <dgm:pt modelId="{E3B2C836-FE79-42C7-BA05-1FB2B3A58DA0}" type="sibTrans" cxnId="{1C2727D5-BA6F-48D2-9130-EE09C3711341}">
      <dgm:prSet/>
      <dgm:spPr/>
      <dgm:t>
        <a:bodyPr/>
        <a:lstStyle/>
        <a:p>
          <a:endParaRPr lang="en-US"/>
        </a:p>
      </dgm:t>
    </dgm:pt>
    <dgm:pt modelId="{201E12C3-BC7B-4D3D-8698-8449EDAB6A1A}" type="pres">
      <dgm:prSet presAssocID="{29E9B00D-A339-4CAC-BACD-0A837010AB9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7602F0D-B24A-4BB4-90D5-CCD7A4ECEBD9}" type="pres">
      <dgm:prSet presAssocID="{AF497DB7-A086-4970-9EEC-93D89CB80B58}" presName="hierRoot1" presStyleCnt="0"/>
      <dgm:spPr/>
    </dgm:pt>
    <dgm:pt modelId="{68C69FD8-4B50-43E5-A42D-C52C2D58363E}" type="pres">
      <dgm:prSet presAssocID="{AF497DB7-A086-4970-9EEC-93D89CB80B58}" presName="composite" presStyleCnt="0"/>
      <dgm:spPr/>
    </dgm:pt>
    <dgm:pt modelId="{66B1AE2C-2A16-4BA1-9375-AF9302EB6D6D}" type="pres">
      <dgm:prSet presAssocID="{AF497DB7-A086-4970-9EEC-93D89CB80B58}" presName="background" presStyleLbl="node0" presStyleIdx="0" presStyleCnt="4"/>
      <dgm:spPr>
        <a:solidFill>
          <a:schemeClr val="accent6">
            <a:lumMod val="60000"/>
            <a:lumOff val="40000"/>
          </a:schemeClr>
        </a:solidFill>
      </dgm:spPr>
    </dgm:pt>
    <dgm:pt modelId="{837BBE93-A19C-426E-BA45-1C49F510E021}" type="pres">
      <dgm:prSet presAssocID="{AF497DB7-A086-4970-9EEC-93D89CB80B58}" presName="text" presStyleLbl="fgAcc0" presStyleIdx="0" presStyleCnt="4">
        <dgm:presLayoutVars>
          <dgm:chPref val="3"/>
        </dgm:presLayoutVars>
      </dgm:prSet>
      <dgm:spPr/>
    </dgm:pt>
    <dgm:pt modelId="{7E12E379-B08D-4C57-86EE-0283175132F4}" type="pres">
      <dgm:prSet presAssocID="{AF497DB7-A086-4970-9EEC-93D89CB80B58}" presName="hierChild2" presStyleCnt="0"/>
      <dgm:spPr/>
    </dgm:pt>
    <dgm:pt modelId="{F5DAF83B-5B7B-45B7-BADB-052DB61D5B1C}" type="pres">
      <dgm:prSet presAssocID="{1133B4FA-B742-4CDE-AF2F-D544796A1C2B}" presName="hierRoot1" presStyleCnt="0"/>
      <dgm:spPr/>
    </dgm:pt>
    <dgm:pt modelId="{091AFC19-EA07-4C50-BB1A-DAD2D0E52A29}" type="pres">
      <dgm:prSet presAssocID="{1133B4FA-B742-4CDE-AF2F-D544796A1C2B}" presName="composite" presStyleCnt="0"/>
      <dgm:spPr/>
    </dgm:pt>
    <dgm:pt modelId="{95B4C747-7DAA-46EA-A85F-BFB4BFC722E2}" type="pres">
      <dgm:prSet presAssocID="{1133B4FA-B742-4CDE-AF2F-D544796A1C2B}" presName="background" presStyleLbl="node0" presStyleIdx="1" presStyleCnt="4"/>
      <dgm:spPr>
        <a:solidFill>
          <a:schemeClr val="accent6">
            <a:lumMod val="60000"/>
            <a:lumOff val="40000"/>
          </a:schemeClr>
        </a:solidFill>
      </dgm:spPr>
    </dgm:pt>
    <dgm:pt modelId="{FFEDFDAC-B6C8-422A-8FE1-4E7AB9384BAB}" type="pres">
      <dgm:prSet presAssocID="{1133B4FA-B742-4CDE-AF2F-D544796A1C2B}" presName="text" presStyleLbl="fgAcc0" presStyleIdx="1" presStyleCnt="4">
        <dgm:presLayoutVars>
          <dgm:chPref val="3"/>
        </dgm:presLayoutVars>
      </dgm:prSet>
      <dgm:spPr/>
    </dgm:pt>
    <dgm:pt modelId="{FA411043-66EA-4825-BD89-F3D32A17AE8A}" type="pres">
      <dgm:prSet presAssocID="{1133B4FA-B742-4CDE-AF2F-D544796A1C2B}" presName="hierChild2" presStyleCnt="0"/>
      <dgm:spPr/>
    </dgm:pt>
    <dgm:pt modelId="{069F709E-EADF-4A9E-8A31-4921C31AADA5}" type="pres">
      <dgm:prSet presAssocID="{422AC378-2A98-40BB-8297-803B24FCF0D5}" presName="hierRoot1" presStyleCnt="0"/>
      <dgm:spPr/>
    </dgm:pt>
    <dgm:pt modelId="{66C3FB38-DD27-494E-84C8-7130D181D4AF}" type="pres">
      <dgm:prSet presAssocID="{422AC378-2A98-40BB-8297-803B24FCF0D5}" presName="composite" presStyleCnt="0"/>
      <dgm:spPr/>
    </dgm:pt>
    <dgm:pt modelId="{343B2A66-1E92-4DF9-A9B4-9B3543D024A9}" type="pres">
      <dgm:prSet presAssocID="{422AC378-2A98-40BB-8297-803B24FCF0D5}" presName="background" presStyleLbl="node0" presStyleIdx="2" presStyleCnt="4"/>
      <dgm:spPr>
        <a:solidFill>
          <a:schemeClr val="accent6">
            <a:lumMod val="60000"/>
            <a:lumOff val="40000"/>
          </a:schemeClr>
        </a:solidFill>
      </dgm:spPr>
    </dgm:pt>
    <dgm:pt modelId="{A3515E40-ECB1-41A7-AD70-D9AF8304EE78}" type="pres">
      <dgm:prSet presAssocID="{422AC378-2A98-40BB-8297-803B24FCF0D5}" presName="text" presStyleLbl="fgAcc0" presStyleIdx="2" presStyleCnt="4">
        <dgm:presLayoutVars>
          <dgm:chPref val="3"/>
        </dgm:presLayoutVars>
      </dgm:prSet>
      <dgm:spPr/>
    </dgm:pt>
    <dgm:pt modelId="{C495C4EF-5256-40A4-A147-594206D731E0}" type="pres">
      <dgm:prSet presAssocID="{422AC378-2A98-40BB-8297-803B24FCF0D5}" presName="hierChild2" presStyleCnt="0"/>
      <dgm:spPr/>
    </dgm:pt>
    <dgm:pt modelId="{E4DDF5F7-EC0A-492B-B84F-ADC69FAE7FCD}" type="pres">
      <dgm:prSet presAssocID="{07F71962-BA8E-4E58-BD72-F55B0175BE9E}" presName="hierRoot1" presStyleCnt="0"/>
      <dgm:spPr/>
    </dgm:pt>
    <dgm:pt modelId="{84E1BF78-C65B-4688-92C0-144F06DB0421}" type="pres">
      <dgm:prSet presAssocID="{07F71962-BA8E-4E58-BD72-F55B0175BE9E}" presName="composite" presStyleCnt="0"/>
      <dgm:spPr/>
    </dgm:pt>
    <dgm:pt modelId="{6982F730-9AA9-42A1-8BA4-D940D544D1A3}" type="pres">
      <dgm:prSet presAssocID="{07F71962-BA8E-4E58-BD72-F55B0175BE9E}" presName="background" presStyleLbl="node0" presStyleIdx="3" presStyleCnt="4"/>
      <dgm:spPr>
        <a:solidFill>
          <a:schemeClr val="accent6">
            <a:lumMod val="60000"/>
            <a:lumOff val="40000"/>
          </a:schemeClr>
        </a:solidFill>
      </dgm:spPr>
    </dgm:pt>
    <dgm:pt modelId="{D29F98E8-2CEF-4E26-A9FF-C1D4D5FD3857}" type="pres">
      <dgm:prSet presAssocID="{07F71962-BA8E-4E58-BD72-F55B0175BE9E}" presName="text" presStyleLbl="fgAcc0" presStyleIdx="3" presStyleCnt="4">
        <dgm:presLayoutVars>
          <dgm:chPref val="3"/>
        </dgm:presLayoutVars>
      </dgm:prSet>
      <dgm:spPr/>
    </dgm:pt>
    <dgm:pt modelId="{34C825E2-F5FD-4599-BFCA-924A4A1DFA21}" type="pres">
      <dgm:prSet presAssocID="{07F71962-BA8E-4E58-BD72-F55B0175BE9E}" presName="hierChild2" presStyleCnt="0"/>
      <dgm:spPr/>
    </dgm:pt>
  </dgm:ptLst>
  <dgm:cxnLst>
    <dgm:cxn modelId="{CC01D405-E60E-4DA1-AFF2-B82AC75294C9}" type="presOf" srcId="{07F71962-BA8E-4E58-BD72-F55B0175BE9E}" destId="{D29F98E8-2CEF-4E26-A9FF-C1D4D5FD3857}" srcOrd="0" destOrd="0" presId="urn:microsoft.com/office/officeart/2005/8/layout/hierarchy1"/>
    <dgm:cxn modelId="{C602B82A-D8D6-4F48-9FA1-F72EF7FAB2F0}" srcId="{29E9B00D-A339-4CAC-BACD-0A837010AB90}" destId="{AF497DB7-A086-4970-9EEC-93D89CB80B58}" srcOrd="0" destOrd="0" parTransId="{2B5AD19D-6A8F-45E1-B135-C4BF4E719296}" sibTransId="{C67EAB1F-C784-40E2-B6BD-1C26EB8AC91C}"/>
    <dgm:cxn modelId="{F894575D-9224-4A73-98D1-FB1EF030D4D5}" type="presOf" srcId="{422AC378-2A98-40BB-8297-803B24FCF0D5}" destId="{A3515E40-ECB1-41A7-AD70-D9AF8304EE78}" srcOrd="0" destOrd="0" presId="urn:microsoft.com/office/officeart/2005/8/layout/hierarchy1"/>
    <dgm:cxn modelId="{8E27C244-4C09-4F83-8A78-89625D4B40C6}" type="presOf" srcId="{29E9B00D-A339-4CAC-BACD-0A837010AB90}" destId="{201E12C3-BC7B-4D3D-8698-8449EDAB6A1A}" srcOrd="0" destOrd="0" presId="urn:microsoft.com/office/officeart/2005/8/layout/hierarchy1"/>
    <dgm:cxn modelId="{B5682255-0BFB-48C7-BF5D-008759306869}" srcId="{29E9B00D-A339-4CAC-BACD-0A837010AB90}" destId="{1133B4FA-B742-4CDE-AF2F-D544796A1C2B}" srcOrd="1" destOrd="0" parTransId="{603CD710-A195-4AFA-822E-4AE02E628BB7}" sibTransId="{EC7541A1-51D6-44DF-B34A-F81FFA08DD21}"/>
    <dgm:cxn modelId="{FC66108A-4449-4744-A2B3-35B375732AEA}" type="presOf" srcId="{AF497DB7-A086-4970-9EEC-93D89CB80B58}" destId="{837BBE93-A19C-426E-BA45-1C49F510E021}" srcOrd="0" destOrd="0" presId="urn:microsoft.com/office/officeart/2005/8/layout/hierarchy1"/>
    <dgm:cxn modelId="{1C2727D5-BA6F-48D2-9130-EE09C3711341}" srcId="{29E9B00D-A339-4CAC-BACD-0A837010AB90}" destId="{07F71962-BA8E-4E58-BD72-F55B0175BE9E}" srcOrd="3" destOrd="0" parTransId="{CA02E76C-2645-4A1F-ADAC-83A44A591655}" sibTransId="{E3B2C836-FE79-42C7-BA05-1FB2B3A58DA0}"/>
    <dgm:cxn modelId="{F8B341D9-6953-4E7D-B215-F45DBA75B11A}" srcId="{29E9B00D-A339-4CAC-BACD-0A837010AB90}" destId="{422AC378-2A98-40BB-8297-803B24FCF0D5}" srcOrd="2" destOrd="0" parTransId="{5B74E846-5B34-442E-ACD1-0353D541350A}" sibTransId="{46B0EF1A-E27A-415D-88E7-DF01EC8D9F38}"/>
    <dgm:cxn modelId="{271C6CE6-7CC0-4693-A291-CDAFB356509D}" type="presOf" srcId="{1133B4FA-B742-4CDE-AF2F-D544796A1C2B}" destId="{FFEDFDAC-B6C8-422A-8FE1-4E7AB9384BAB}" srcOrd="0" destOrd="0" presId="urn:microsoft.com/office/officeart/2005/8/layout/hierarchy1"/>
    <dgm:cxn modelId="{15E7D6EE-9B12-465C-ABDC-66B3E8E694E2}" type="presParOf" srcId="{201E12C3-BC7B-4D3D-8698-8449EDAB6A1A}" destId="{B7602F0D-B24A-4BB4-90D5-CCD7A4ECEBD9}" srcOrd="0" destOrd="0" presId="urn:microsoft.com/office/officeart/2005/8/layout/hierarchy1"/>
    <dgm:cxn modelId="{8DA01355-0429-42B7-9D5A-AD370193B39F}" type="presParOf" srcId="{B7602F0D-B24A-4BB4-90D5-CCD7A4ECEBD9}" destId="{68C69FD8-4B50-43E5-A42D-C52C2D58363E}" srcOrd="0" destOrd="0" presId="urn:microsoft.com/office/officeart/2005/8/layout/hierarchy1"/>
    <dgm:cxn modelId="{87C9B083-F3FD-4E55-BC16-15FEE8D5FC12}" type="presParOf" srcId="{68C69FD8-4B50-43E5-A42D-C52C2D58363E}" destId="{66B1AE2C-2A16-4BA1-9375-AF9302EB6D6D}" srcOrd="0" destOrd="0" presId="urn:microsoft.com/office/officeart/2005/8/layout/hierarchy1"/>
    <dgm:cxn modelId="{74D5EEC8-EE6D-4D6B-981D-DB1156C6535C}" type="presParOf" srcId="{68C69FD8-4B50-43E5-A42D-C52C2D58363E}" destId="{837BBE93-A19C-426E-BA45-1C49F510E021}" srcOrd="1" destOrd="0" presId="urn:microsoft.com/office/officeart/2005/8/layout/hierarchy1"/>
    <dgm:cxn modelId="{2E79CB25-CF1E-414C-89CC-45A12941B273}" type="presParOf" srcId="{B7602F0D-B24A-4BB4-90D5-CCD7A4ECEBD9}" destId="{7E12E379-B08D-4C57-86EE-0283175132F4}" srcOrd="1" destOrd="0" presId="urn:microsoft.com/office/officeart/2005/8/layout/hierarchy1"/>
    <dgm:cxn modelId="{64D140C1-B901-4EF0-81EC-3EEA90ABAF7A}" type="presParOf" srcId="{201E12C3-BC7B-4D3D-8698-8449EDAB6A1A}" destId="{F5DAF83B-5B7B-45B7-BADB-052DB61D5B1C}" srcOrd="1" destOrd="0" presId="urn:microsoft.com/office/officeart/2005/8/layout/hierarchy1"/>
    <dgm:cxn modelId="{87851A9F-D18D-4552-8D9F-8378DC322D84}" type="presParOf" srcId="{F5DAF83B-5B7B-45B7-BADB-052DB61D5B1C}" destId="{091AFC19-EA07-4C50-BB1A-DAD2D0E52A29}" srcOrd="0" destOrd="0" presId="urn:microsoft.com/office/officeart/2005/8/layout/hierarchy1"/>
    <dgm:cxn modelId="{940155AC-CF59-41DD-A1C0-3700F8BF511B}" type="presParOf" srcId="{091AFC19-EA07-4C50-BB1A-DAD2D0E52A29}" destId="{95B4C747-7DAA-46EA-A85F-BFB4BFC722E2}" srcOrd="0" destOrd="0" presId="urn:microsoft.com/office/officeart/2005/8/layout/hierarchy1"/>
    <dgm:cxn modelId="{BE3F11F7-A000-4FDA-A282-565178624DF8}" type="presParOf" srcId="{091AFC19-EA07-4C50-BB1A-DAD2D0E52A29}" destId="{FFEDFDAC-B6C8-422A-8FE1-4E7AB9384BAB}" srcOrd="1" destOrd="0" presId="urn:microsoft.com/office/officeart/2005/8/layout/hierarchy1"/>
    <dgm:cxn modelId="{5AE9814D-6853-42AF-A723-3444CD1D9AC5}" type="presParOf" srcId="{F5DAF83B-5B7B-45B7-BADB-052DB61D5B1C}" destId="{FA411043-66EA-4825-BD89-F3D32A17AE8A}" srcOrd="1" destOrd="0" presId="urn:microsoft.com/office/officeart/2005/8/layout/hierarchy1"/>
    <dgm:cxn modelId="{7C4E2816-BFAB-45FB-BB57-35B88B474EEA}" type="presParOf" srcId="{201E12C3-BC7B-4D3D-8698-8449EDAB6A1A}" destId="{069F709E-EADF-4A9E-8A31-4921C31AADA5}" srcOrd="2" destOrd="0" presId="urn:microsoft.com/office/officeart/2005/8/layout/hierarchy1"/>
    <dgm:cxn modelId="{BF37FE7A-35F9-491C-9E27-39692A7238FB}" type="presParOf" srcId="{069F709E-EADF-4A9E-8A31-4921C31AADA5}" destId="{66C3FB38-DD27-494E-84C8-7130D181D4AF}" srcOrd="0" destOrd="0" presId="urn:microsoft.com/office/officeart/2005/8/layout/hierarchy1"/>
    <dgm:cxn modelId="{538965B0-46D1-4AB0-AE50-07508834CD0A}" type="presParOf" srcId="{66C3FB38-DD27-494E-84C8-7130D181D4AF}" destId="{343B2A66-1E92-4DF9-A9B4-9B3543D024A9}" srcOrd="0" destOrd="0" presId="urn:microsoft.com/office/officeart/2005/8/layout/hierarchy1"/>
    <dgm:cxn modelId="{D05B6A2C-E42D-4D0F-A5EF-2E89C9F0F38E}" type="presParOf" srcId="{66C3FB38-DD27-494E-84C8-7130D181D4AF}" destId="{A3515E40-ECB1-41A7-AD70-D9AF8304EE78}" srcOrd="1" destOrd="0" presId="urn:microsoft.com/office/officeart/2005/8/layout/hierarchy1"/>
    <dgm:cxn modelId="{9EAC366B-F57C-47CF-91E4-5569ABDDD0A7}" type="presParOf" srcId="{069F709E-EADF-4A9E-8A31-4921C31AADA5}" destId="{C495C4EF-5256-40A4-A147-594206D731E0}" srcOrd="1" destOrd="0" presId="urn:microsoft.com/office/officeart/2005/8/layout/hierarchy1"/>
    <dgm:cxn modelId="{B092A3B1-30FB-4E4C-AFE9-6FDD3268EA9E}" type="presParOf" srcId="{201E12C3-BC7B-4D3D-8698-8449EDAB6A1A}" destId="{E4DDF5F7-EC0A-492B-B84F-ADC69FAE7FCD}" srcOrd="3" destOrd="0" presId="urn:microsoft.com/office/officeart/2005/8/layout/hierarchy1"/>
    <dgm:cxn modelId="{AA7411F4-4FA3-4E8F-ACCA-7504749DC467}" type="presParOf" srcId="{E4DDF5F7-EC0A-492B-B84F-ADC69FAE7FCD}" destId="{84E1BF78-C65B-4688-92C0-144F06DB0421}" srcOrd="0" destOrd="0" presId="urn:microsoft.com/office/officeart/2005/8/layout/hierarchy1"/>
    <dgm:cxn modelId="{751C23FC-B145-476E-A3D9-E3BFEEBD6B05}" type="presParOf" srcId="{84E1BF78-C65B-4688-92C0-144F06DB0421}" destId="{6982F730-9AA9-42A1-8BA4-D940D544D1A3}" srcOrd="0" destOrd="0" presId="urn:microsoft.com/office/officeart/2005/8/layout/hierarchy1"/>
    <dgm:cxn modelId="{1244DA34-46C9-46CD-8806-B1EDA46115FA}" type="presParOf" srcId="{84E1BF78-C65B-4688-92C0-144F06DB0421}" destId="{D29F98E8-2CEF-4E26-A9FF-C1D4D5FD3857}" srcOrd="1" destOrd="0" presId="urn:microsoft.com/office/officeart/2005/8/layout/hierarchy1"/>
    <dgm:cxn modelId="{EE2FE3B1-BCF8-4528-8469-4CDE6F2953C6}" type="presParOf" srcId="{E4DDF5F7-EC0A-492B-B84F-ADC69FAE7FCD}" destId="{34C825E2-F5FD-4599-BFCA-924A4A1DFA2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B1AE2C-2A16-4BA1-9375-AF9302EB6D6D}">
      <dsp:nvSpPr>
        <dsp:cNvPr id="0" name=""/>
        <dsp:cNvSpPr/>
      </dsp:nvSpPr>
      <dsp:spPr>
        <a:xfrm>
          <a:off x="2137" y="1512414"/>
          <a:ext cx="1526090" cy="969067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7BBE93-A19C-426E-BA45-1C49F510E021}">
      <dsp:nvSpPr>
        <dsp:cNvPr id="0" name=""/>
        <dsp:cNvSpPr/>
      </dsp:nvSpPr>
      <dsp:spPr>
        <a:xfrm>
          <a:off x="171702" y="1673502"/>
          <a:ext cx="1526090" cy="9690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Welcome and Thank You</a:t>
          </a:r>
        </a:p>
      </dsp:txBody>
      <dsp:txXfrm>
        <a:off x="200085" y="1701885"/>
        <a:ext cx="1469324" cy="912301"/>
      </dsp:txXfrm>
    </dsp:sp>
    <dsp:sp modelId="{95B4C747-7DAA-46EA-A85F-BFB4BFC722E2}">
      <dsp:nvSpPr>
        <dsp:cNvPr id="0" name=""/>
        <dsp:cNvSpPr/>
      </dsp:nvSpPr>
      <dsp:spPr>
        <a:xfrm>
          <a:off x="1867358" y="1512414"/>
          <a:ext cx="1526090" cy="969067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EDFDAC-B6C8-422A-8FE1-4E7AB9384BAB}">
      <dsp:nvSpPr>
        <dsp:cNvPr id="0" name=""/>
        <dsp:cNvSpPr/>
      </dsp:nvSpPr>
      <dsp:spPr>
        <a:xfrm>
          <a:off x="2036924" y="1673502"/>
          <a:ext cx="1526090" cy="9690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Introduction to PMAC </a:t>
          </a:r>
        </a:p>
      </dsp:txBody>
      <dsp:txXfrm>
        <a:off x="2065307" y="1701885"/>
        <a:ext cx="1469324" cy="912301"/>
      </dsp:txXfrm>
    </dsp:sp>
    <dsp:sp modelId="{343B2A66-1E92-4DF9-A9B4-9B3543D024A9}">
      <dsp:nvSpPr>
        <dsp:cNvPr id="0" name=""/>
        <dsp:cNvSpPr/>
      </dsp:nvSpPr>
      <dsp:spPr>
        <a:xfrm>
          <a:off x="3732579" y="1512414"/>
          <a:ext cx="1526090" cy="969067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15E40-ECB1-41A7-AD70-D9AF8304EE78}">
      <dsp:nvSpPr>
        <dsp:cNvPr id="0" name=""/>
        <dsp:cNvSpPr/>
      </dsp:nvSpPr>
      <dsp:spPr>
        <a:xfrm>
          <a:off x="3902145" y="1673502"/>
          <a:ext cx="1526090" cy="9690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Priority Topics </a:t>
          </a:r>
        </a:p>
      </dsp:txBody>
      <dsp:txXfrm>
        <a:off x="3930528" y="1701885"/>
        <a:ext cx="1469324" cy="912301"/>
      </dsp:txXfrm>
    </dsp:sp>
    <dsp:sp modelId="{6982F730-9AA9-42A1-8BA4-D940D544D1A3}">
      <dsp:nvSpPr>
        <dsp:cNvPr id="0" name=""/>
        <dsp:cNvSpPr/>
      </dsp:nvSpPr>
      <dsp:spPr>
        <a:xfrm>
          <a:off x="5597800" y="1512414"/>
          <a:ext cx="1526090" cy="969067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9F98E8-2CEF-4E26-A9FF-C1D4D5FD3857}">
      <dsp:nvSpPr>
        <dsp:cNvPr id="0" name=""/>
        <dsp:cNvSpPr/>
      </dsp:nvSpPr>
      <dsp:spPr>
        <a:xfrm>
          <a:off x="5767366" y="1673502"/>
          <a:ext cx="1526090" cy="9690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FOCUS PROJECTS</a:t>
          </a:r>
        </a:p>
      </dsp:txBody>
      <dsp:txXfrm>
        <a:off x="5795749" y="1701885"/>
        <a:ext cx="1469324" cy="9123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3D987-B2D2-4818-B36E-82F901AEF76B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1D72A-C2B9-4534-B44B-222950D7E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72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1D72A-C2B9-4534-B44B-222950D7E74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17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1D72A-C2B9-4534-B44B-222950D7E7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07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1D72A-C2B9-4534-B44B-222950D7E7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38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1D72A-C2B9-4534-B44B-222950D7E7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28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1D72A-C2B9-4534-B44B-222950D7E7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58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1D72A-C2B9-4534-B44B-222950D7E7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4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Jenny Jones coordinates a network of volunteers and volunteer events in Section 3 of the park.  In this photo, a project at Anson Street outside the community garden.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5DBCD-C7D7-4536-9BA7-8E4051EC9C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42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1D72A-C2B9-4534-B44B-222950D7E7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51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Jenny Jones coordinates a network of volunteers and volunteer events in Section 3 of the park.  In this photo, a project at Anson Street outside the community garden.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5DBCD-C7D7-4536-9BA7-8E4051EC9C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9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1D72A-C2B9-4534-B44B-222950D7E7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22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1D72A-C2B9-4534-B44B-222950D7E7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06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1D72A-C2B9-4534-B44B-222950D7E7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90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1D72A-C2B9-4534-B44B-222950D7E7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6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1D72A-C2B9-4534-B44B-222950D7E7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84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1D72A-C2B9-4534-B44B-222950D7E7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61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1D72A-C2B9-4534-B44B-222950D7E7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73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1D72A-C2B9-4534-B44B-222950D7E7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08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563F1-ED33-4B09-8A14-112083040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285544-A83B-4CED-A588-C183B58422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39392-489F-464F-A2CA-3921BC71C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7918-2519-4B15-A08E-447B01B2FE19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D1BDC-B4EC-48E1-A94B-58C5CA3CA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C2359-76D9-4104-825C-5D7D19318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3E5F-EF4F-4243-B01B-2BAFB08EF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6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DA303-808D-408B-8F57-EB90ABCEE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CCFC94-7420-46FC-9B15-8AC46CA7F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A7894-A2B6-4B51-96C3-63141D030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7918-2519-4B15-A08E-447B01B2FE19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40F62-A4DF-4F36-8463-3C5CCFEC4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8E280-A923-4C5B-9BB8-146ED311E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3E5F-EF4F-4243-B01B-2BAFB08EF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95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C8069F-D617-475E-A3CF-F9EA4639DA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2B9EA-2531-42A8-AEE8-94CCE217DD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41B86-A3FE-45D0-B366-EBEA84407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7918-2519-4B15-A08E-447B01B2FE19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700E0-3EC5-4BB1-98AA-D769DF84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99A51-CEA0-4031-B18A-27320327C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3E5F-EF4F-4243-B01B-2BAFB08EF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65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D0423-6E3C-48B2-AE22-132C31D61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678D4-6FC9-40DD-8D35-31BBF8E9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4405E-4E0C-4A72-B1F1-320612EC3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7918-2519-4B15-A08E-447B01B2FE19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07FD7-D5F3-4AD4-89D1-44548869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13AEB-DC43-4154-8ECB-3A6C6F126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3E5F-EF4F-4243-B01B-2BAFB08EF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25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5939B-BE65-45D7-B1D0-098E27E20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2B63C-9D03-4BAB-B341-DEA9F43CD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393E5-59EF-47A6-BBE5-C9F73CC19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7918-2519-4B15-A08E-447B01B2FE19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08713-7707-4659-BF0A-008AC17A7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639B7-D7DB-4932-AE7D-5B3D33845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3E5F-EF4F-4243-B01B-2BAFB08EF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25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FCB86-B5C4-4D55-8BC9-F505806E2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A9654-0E32-4CE8-B0AD-31AA46F48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CE7492-29BB-401C-8CE4-CA45F757D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CE5AC2-3C56-457E-971B-62CC4A2EF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7918-2519-4B15-A08E-447B01B2FE19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89E2E3-5D47-425F-B546-D9014BF02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DD965-E5B1-40AD-A401-871EC6AE1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3E5F-EF4F-4243-B01B-2BAFB08EF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20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50F1-BCD6-4C3A-9DB9-6D09E7101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9FB6-E446-4292-A0D1-6F95ED7D1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365825-F47A-4375-A96C-C35CE8972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D95CEC-3554-4334-B898-E166FE4AC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F10C54-63C2-4C49-8DCE-5F5E17D2D3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873A1A-E47E-402A-B1DD-259BE8075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7918-2519-4B15-A08E-447B01B2FE19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80BA4-08EE-4742-92C1-DB3BB2F07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B9B48-340B-4DC1-A916-052F74060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3E5F-EF4F-4243-B01B-2BAFB08EF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85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3E15A-01EF-427E-AC6F-17E6A2771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0E8698-F190-42C0-8FCC-81763D3C2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7918-2519-4B15-A08E-447B01B2FE19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25DC8-ADA4-494C-AEA1-8504F2FB8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5EE4C8-28E0-4A01-AB06-4F5A38D99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3E5F-EF4F-4243-B01B-2BAFB08EF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AFF9B-6F98-447A-AECC-80BEB4F84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7918-2519-4B15-A08E-447B01B2FE19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73C6F7-332B-47D2-B3B2-68171D594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6A64C-5A8F-4212-BCA7-DCDE6C015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3E5F-EF4F-4243-B01B-2BAFB08EF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2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2B227-CBF4-4C13-BCC5-352DE7367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49591-BEF9-4683-9E15-1775CAC0F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9E46AF-47ED-473D-BA48-9FD403471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5D304-18F1-4EEA-8C97-5EC8F0AD0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7918-2519-4B15-A08E-447B01B2FE19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DD1EE-FFD9-4C0F-A0A3-6791E480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357B37-E741-4594-9D4F-0C5B99757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3E5F-EF4F-4243-B01B-2BAFB08EF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35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74444-4C4F-4A6A-9CE9-A5903DD97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F02A8E-1FE9-4D6C-9F18-2B8AF9673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0EC16-2FA7-4943-B1F9-97E2650CD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4DCAF-5CA8-4BF2-BD06-912BE9A24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7918-2519-4B15-A08E-447B01B2FE19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A143F2-B744-4144-AD3F-E098A73A0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EA0DA-CD2E-4E66-AE51-091F7E76E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3E5F-EF4F-4243-B01B-2BAFB08EF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61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8A968E-5A40-4236-8FED-B57C5C118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1EBC3-71ED-46D7-BD75-88BD44E06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DCC6F-A7CA-40E3-AE95-6F34CA815A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C7918-2519-4B15-A08E-447B01B2FE19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A0A26-19BC-4AAA-A841-CEFBA36128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A1DD5-BF03-4CAA-A958-C396E2215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D3E5F-EF4F-4243-B01B-2BAFB08EF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9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26" Type="http://schemas.openxmlformats.org/officeDocument/2006/relationships/image" Target="../media/image19.svg"/><Relationship Id="rId3" Type="http://schemas.openxmlformats.org/officeDocument/2006/relationships/image" Target="../media/image1.jpeg"/><Relationship Id="rId21" Type="http://schemas.openxmlformats.org/officeDocument/2006/relationships/diagramLayout" Target="../diagrams/layout1.xml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5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diagramData" Target="../diagrams/data1.xml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24" Type="http://schemas.microsoft.com/office/2007/relationships/diagramDrawing" Target="../diagrams/drawing1.xml"/><Relationship Id="rId32" Type="http://schemas.openxmlformats.org/officeDocument/2006/relationships/image" Target="../media/image25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diagramColors" Target="../diagrams/colors1.xml"/><Relationship Id="rId28" Type="http://schemas.openxmlformats.org/officeDocument/2006/relationships/image" Target="../media/image21.sv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31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Relationship Id="rId22" Type="http://schemas.openxmlformats.org/officeDocument/2006/relationships/diagramQuickStyle" Target="../diagrams/quickStyle1.xml"/><Relationship Id="rId27" Type="http://schemas.openxmlformats.org/officeDocument/2006/relationships/image" Target="../media/image20.png"/><Relationship Id="rId30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rrow: Right 40">
            <a:extLst>
              <a:ext uri="{FF2B5EF4-FFF2-40B4-BE49-F238E27FC236}">
                <a16:creationId xmlns:a16="http://schemas.microsoft.com/office/drawing/2014/main" id="{DB7365C9-8D32-49F2-BF0F-F4456BAE995E}"/>
              </a:ext>
            </a:extLst>
          </p:cNvPr>
          <p:cNvSpPr/>
          <p:nvPr/>
        </p:nvSpPr>
        <p:spPr>
          <a:xfrm rot="13793585">
            <a:off x="7410249" y="3002854"/>
            <a:ext cx="4154542" cy="317218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A350407-5DE3-4955-84E0-43253D61E05C}"/>
              </a:ext>
            </a:extLst>
          </p:cNvPr>
          <p:cNvSpPr/>
          <p:nvPr/>
        </p:nvSpPr>
        <p:spPr>
          <a:xfrm>
            <a:off x="8324850" y="-304800"/>
            <a:ext cx="3609975" cy="2819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0AF72BC-2C3B-4D23-AD7F-9F5CADCD34EE}"/>
              </a:ext>
            </a:extLst>
          </p:cNvPr>
          <p:cNvSpPr/>
          <p:nvPr/>
        </p:nvSpPr>
        <p:spPr>
          <a:xfrm>
            <a:off x="4074289" y="3138673"/>
            <a:ext cx="3774313" cy="29622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F83341-10BA-4CC4-9F2B-85CA9E738869}"/>
              </a:ext>
            </a:extLst>
          </p:cNvPr>
          <p:cNvSpPr/>
          <p:nvPr/>
        </p:nvSpPr>
        <p:spPr>
          <a:xfrm>
            <a:off x="0" y="0"/>
            <a:ext cx="4074289" cy="6858000"/>
          </a:xfrm>
          <a:prstGeom prst="rect">
            <a:avLst/>
          </a:prstGeom>
          <a:blipFill>
            <a:blip r:embed="rId3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2F9EAA-749C-45EB-88A6-C587A105ECB9}"/>
              </a:ext>
            </a:extLst>
          </p:cNvPr>
          <p:cNvSpPr txBox="1"/>
          <p:nvPr/>
        </p:nvSpPr>
        <p:spPr>
          <a:xfrm>
            <a:off x="157320" y="209190"/>
            <a:ext cx="3759648" cy="4770537"/>
          </a:xfrm>
          <a:prstGeom prst="rect">
            <a:avLst/>
          </a:prstGeom>
          <a:solidFill>
            <a:srgbClr val="ABC971"/>
          </a:solidFill>
        </p:spPr>
        <p:txBody>
          <a:bodyPr wrap="square">
            <a:spAutoFit/>
          </a:bodyPr>
          <a:lstStyle/>
          <a:p>
            <a:r>
              <a:rPr lang="en-US" sz="4400" b="1" dirty="0"/>
              <a:t>AGENDA</a:t>
            </a:r>
          </a:p>
          <a:p>
            <a:endParaRPr lang="en-US" sz="4400" b="1" dirty="0"/>
          </a:p>
          <a:p>
            <a:r>
              <a:rPr lang="en-US" sz="3600" b="1" dirty="0"/>
              <a:t>April 4, 2022 PMAC Meeting</a:t>
            </a:r>
          </a:p>
          <a:p>
            <a:endParaRPr lang="en-US" sz="3600" b="1" dirty="0"/>
          </a:p>
          <a:p>
            <a:r>
              <a:rPr lang="en-US" sz="3600" b="1" dirty="0"/>
              <a:t>Focus on Master Planning, Meeting With Kate England</a:t>
            </a:r>
          </a:p>
        </p:txBody>
      </p:sp>
      <p:pic>
        <p:nvPicPr>
          <p:cNvPr id="3" name="Graphic 2" descr="Tanabata tree outline">
            <a:extLst>
              <a:ext uri="{FF2B5EF4-FFF2-40B4-BE49-F238E27FC236}">
                <a16:creationId xmlns:a16="http://schemas.microsoft.com/office/drawing/2014/main" id="{E22CF5E9-A7B0-4D91-AD13-16E4456B4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2981" y="5139882"/>
            <a:ext cx="914400" cy="914400"/>
          </a:xfrm>
          <a:prstGeom prst="rect">
            <a:avLst/>
          </a:prstGeom>
        </p:spPr>
      </p:pic>
      <p:pic>
        <p:nvPicPr>
          <p:cNvPr id="7" name="Graphic 6" descr="Deciduous tree outline">
            <a:extLst>
              <a:ext uri="{FF2B5EF4-FFF2-40B4-BE49-F238E27FC236}">
                <a16:creationId xmlns:a16="http://schemas.microsoft.com/office/drawing/2014/main" id="{1D4C4721-E106-4214-9478-086E5CFB43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50964" y="5105400"/>
            <a:ext cx="914400" cy="914400"/>
          </a:xfrm>
          <a:prstGeom prst="rect">
            <a:avLst/>
          </a:prstGeom>
        </p:spPr>
      </p:pic>
      <p:pic>
        <p:nvPicPr>
          <p:cNvPr id="9" name="Graphic 8" descr="Watering pot outline">
            <a:extLst>
              <a:ext uri="{FF2B5EF4-FFF2-40B4-BE49-F238E27FC236}">
                <a16:creationId xmlns:a16="http://schemas.microsoft.com/office/drawing/2014/main" id="{39008D9B-0EE6-4016-B5E8-0BCB86D4D8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0916" y="5191496"/>
            <a:ext cx="914400" cy="914400"/>
          </a:xfrm>
          <a:prstGeom prst="rect">
            <a:avLst/>
          </a:prstGeom>
        </p:spPr>
      </p:pic>
      <p:pic>
        <p:nvPicPr>
          <p:cNvPr id="14" name="Graphic 13" descr="Cycling outline">
            <a:extLst>
              <a:ext uri="{FF2B5EF4-FFF2-40B4-BE49-F238E27FC236}">
                <a16:creationId xmlns:a16="http://schemas.microsoft.com/office/drawing/2014/main" id="{6FA9B1C0-3285-4188-A28E-308C512D28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22958" y="3609975"/>
            <a:ext cx="914400" cy="914400"/>
          </a:xfrm>
          <a:prstGeom prst="rect">
            <a:avLst/>
          </a:prstGeom>
        </p:spPr>
      </p:pic>
      <p:pic>
        <p:nvPicPr>
          <p:cNvPr id="20" name="Graphic 19" descr="Puppy 2 outline">
            <a:extLst>
              <a:ext uri="{FF2B5EF4-FFF2-40B4-BE49-F238E27FC236}">
                <a16:creationId xmlns:a16="http://schemas.microsoft.com/office/drawing/2014/main" id="{C390BE0B-D14F-4992-A771-3FD73E4B94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72854" y="5186548"/>
            <a:ext cx="914400" cy="914400"/>
          </a:xfrm>
          <a:prstGeom prst="rect">
            <a:avLst/>
          </a:prstGeom>
        </p:spPr>
      </p:pic>
      <p:pic>
        <p:nvPicPr>
          <p:cNvPr id="22" name="Graphic 21" descr="Crane with solid fill">
            <a:extLst>
              <a:ext uri="{FF2B5EF4-FFF2-40B4-BE49-F238E27FC236}">
                <a16:creationId xmlns:a16="http://schemas.microsoft.com/office/drawing/2014/main" id="{B8C22C9C-3DA9-4A5C-8F9C-1122889085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923788" y="209190"/>
            <a:ext cx="914400" cy="914400"/>
          </a:xfrm>
          <a:prstGeom prst="rect">
            <a:avLst/>
          </a:prstGeom>
        </p:spPr>
      </p:pic>
      <p:pic>
        <p:nvPicPr>
          <p:cNvPr id="24" name="Graphic 23" descr="Walk outline">
            <a:extLst>
              <a:ext uri="{FF2B5EF4-FFF2-40B4-BE49-F238E27FC236}">
                <a16:creationId xmlns:a16="http://schemas.microsoft.com/office/drawing/2014/main" id="{6F9E7CDB-0CC3-44FE-B1F5-E3247313A7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33290" y="3609975"/>
            <a:ext cx="914400" cy="914400"/>
          </a:xfrm>
          <a:prstGeom prst="rect">
            <a:avLst/>
          </a:prstGeom>
        </p:spPr>
      </p:pic>
      <p:pic>
        <p:nvPicPr>
          <p:cNvPr id="26" name="Graphic 25" descr="Wheelchair outline">
            <a:extLst>
              <a:ext uri="{FF2B5EF4-FFF2-40B4-BE49-F238E27FC236}">
                <a16:creationId xmlns:a16="http://schemas.microsoft.com/office/drawing/2014/main" id="{96F8DFBF-24DD-460D-8117-6E56C8C3DF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353433" y="3609975"/>
            <a:ext cx="914400" cy="914400"/>
          </a:xfrm>
          <a:prstGeom prst="rect">
            <a:avLst/>
          </a:prstGeom>
        </p:spPr>
      </p:pic>
      <p:graphicFrame>
        <p:nvGraphicFramePr>
          <p:cNvPr id="30" name="TextBox 4">
            <a:extLst>
              <a:ext uri="{FF2B5EF4-FFF2-40B4-BE49-F238E27FC236}">
                <a16:creationId xmlns:a16="http://schemas.microsoft.com/office/drawing/2014/main" id="{3BD31FDE-9747-79B5-820C-19B435489F10}"/>
              </a:ext>
            </a:extLst>
          </p:cNvPr>
          <p:cNvGraphicFramePr/>
          <p:nvPr/>
        </p:nvGraphicFramePr>
        <p:xfrm>
          <a:off x="4261607" y="117164"/>
          <a:ext cx="7295594" cy="4154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pic>
        <p:nvPicPr>
          <p:cNvPr id="31" name="Graphic 30" descr="Skateboard outline">
            <a:extLst>
              <a:ext uri="{FF2B5EF4-FFF2-40B4-BE49-F238E27FC236}">
                <a16:creationId xmlns:a16="http://schemas.microsoft.com/office/drawing/2014/main" id="{38FC05DC-1CA9-4056-B9D3-B79D71C28F1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733527" y="3674547"/>
            <a:ext cx="914400" cy="914400"/>
          </a:xfrm>
          <a:prstGeom prst="rect">
            <a:avLst/>
          </a:prstGeom>
        </p:spPr>
      </p:pic>
      <p:pic>
        <p:nvPicPr>
          <p:cNvPr id="32" name="Graphic 31" descr="Wheelbarrow outline">
            <a:extLst>
              <a:ext uri="{FF2B5EF4-FFF2-40B4-BE49-F238E27FC236}">
                <a16:creationId xmlns:a16="http://schemas.microsoft.com/office/drawing/2014/main" id="{5CEF8F77-0702-43F4-915B-716BB203F66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511844" y="3609975"/>
            <a:ext cx="914400" cy="914400"/>
          </a:xfrm>
          <a:prstGeom prst="rect">
            <a:avLst/>
          </a:prstGeom>
        </p:spPr>
      </p:pic>
      <p:pic>
        <p:nvPicPr>
          <p:cNvPr id="34" name="Graphic 33" descr="Playground outline">
            <a:extLst>
              <a:ext uri="{FF2B5EF4-FFF2-40B4-BE49-F238E27FC236}">
                <a16:creationId xmlns:a16="http://schemas.microsoft.com/office/drawing/2014/main" id="{CA0EB2C4-C74B-4EA9-B954-66F75B7C30A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415872" y="5099781"/>
            <a:ext cx="914400" cy="914400"/>
          </a:xfrm>
          <a:prstGeom prst="rect">
            <a:avLst/>
          </a:prstGeom>
        </p:spPr>
      </p:pic>
      <p:pic>
        <p:nvPicPr>
          <p:cNvPr id="36" name="Graphic 35" descr="Blueprint with solid fill">
            <a:extLst>
              <a:ext uri="{FF2B5EF4-FFF2-40B4-BE49-F238E27FC236}">
                <a16:creationId xmlns:a16="http://schemas.microsoft.com/office/drawing/2014/main" id="{C694005D-C1E4-4660-B05D-52F5190609F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166426" y="2091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0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F83341-10BA-4CC4-9F2B-85CA9E738869}"/>
              </a:ext>
            </a:extLst>
          </p:cNvPr>
          <p:cNvSpPr/>
          <p:nvPr/>
        </p:nvSpPr>
        <p:spPr>
          <a:xfrm>
            <a:off x="0" y="0"/>
            <a:ext cx="4074289" cy="6858000"/>
          </a:xfrm>
          <a:prstGeom prst="rect">
            <a:avLst/>
          </a:prstGeom>
          <a:blipFill>
            <a:blip r:embed="rId3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2F9EAA-749C-45EB-88A6-C587A105ECB9}"/>
              </a:ext>
            </a:extLst>
          </p:cNvPr>
          <p:cNvSpPr txBox="1"/>
          <p:nvPr/>
        </p:nvSpPr>
        <p:spPr>
          <a:xfrm>
            <a:off x="157320" y="209190"/>
            <a:ext cx="3759648" cy="1446550"/>
          </a:xfrm>
          <a:prstGeom prst="rect">
            <a:avLst/>
          </a:prstGeom>
          <a:solidFill>
            <a:srgbClr val="ABC971"/>
          </a:solidFill>
        </p:spPr>
        <p:txBody>
          <a:bodyPr wrap="square">
            <a:spAutoFit/>
          </a:bodyPr>
          <a:lstStyle/>
          <a:p>
            <a:r>
              <a:rPr lang="en-US" sz="4400" b="1" dirty="0"/>
              <a:t>PARK DASHBOARD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DE7448-1B01-43A4-863A-B885EA1C1F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2984">
            <a:off x="4699265" y="255708"/>
            <a:ext cx="6836895" cy="632891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7623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F83341-10BA-4CC4-9F2B-85CA9E738869}"/>
              </a:ext>
            </a:extLst>
          </p:cNvPr>
          <p:cNvSpPr/>
          <p:nvPr/>
        </p:nvSpPr>
        <p:spPr>
          <a:xfrm>
            <a:off x="0" y="0"/>
            <a:ext cx="4074289" cy="6858000"/>
          </a:xfrm>
          <a:prstGeom prst="rect">
            <a:avLst/>
          </a:prstGeom>
          <a:blipFill>
            <a:blip r:embed="rId3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CF51D-7C73-4E21-876C-61D73D12F8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160" y="764540"/>
            <a:ext cx="6624320" cy="57099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2AEDE2-54B4-43DB-B27F-839E006036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5483" y="1151278"/>
            <a:ext cx="6195357" cy="138283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8046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F83341-10BA-4CC4-9F2B-85CA9E738869}"/>
              </a:ext>
            </a:extLst>
          </p:cNvPr>
          <p:cNvSpPr/>
          <p:nvPr/>
        </p:nvSpPr>
        <p:spPr>
          <a:xfrm>
            <a:off x="0" y="0"/>
            <a:ext cx="4074289" cy="6858000"/>
          </a:xfrm>
          <a:prstGeom prst="rect">
            <a:avLst/>
          </a:prstGeom>
          <a:blipFill>
            <a:blip r:embed="rId3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0C578A-4C58-4B55-A6C0-58059F6760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5" y="891033"/>
            <a:ext cx="10241915" cy="54291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2AEDE2-54B4-43DB-B27F-839E006036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5168" y="353170"/>
            <a:ext cx="6195357" cy="138283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4082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F83341-10BA-4CC4-9F2B-85CA9E738869}"/>
              </a:ext>
            </a:extLst>
          </p:cNvPr>
          <p:cNvSpPr/>
          <p:nvPr/>
        </p:nvSpPr>
        <p:spPr>
          <a:xfrm>
            <a:off x="0" y="0"/>
            <a:ext cx="4074289" cy="6858000"/>
          </a:xfrm>
          <a:prstGeom prst="rect">
            <a:avLst/>
          </a:prstGeom>
          <a:blipFill>
            <a:blip r:embed="rId3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2F9EAA-749C-45EB-88A6-C587A105ECB9}"/>
              </a:ext>
            </a:extLst>
          </p:cNvPr>
          <p:cNvSpPr txBox="1"/>
          <p:nvPr/>
        </p:nvSpPr>
        <p:spPr>
          <a:xfrm>
            <a:off x="990440" y="3044279"/>
            <a:ext cx="11049160" cy="769441"/>
          </a:xfrm>
          <a:prstGeom prst="rect">
            <a:avLst/>
          </a:prstGeom>
          <a:solidFill>
            <a:srgbClr val="ABC971"/>
          </a:solidFill>
        </p:spPr>
        <p:txBody>
          <a:bodyPr wrap="square">
            <a:spAutoFit/>
          </a:bodyPr>
          <a:lstStyle/>
          <a:p>
            <a:r>
              <a:rPr lang="en-US" sz="4400" dirty="0"/>
              <a:t>SOME FAVORITE IMAGES …</a:t>
            </a:r>
          </a:p>
        </p:txBody>
      </p:sp>
    </p:spTree>
    <p:extLst>
      <p:ext uri="{BB962C8B-B14F-4D97-AF65-F5344CB8AC3E}">
        <p14:creationId xmlns:p14="http://schemas.microsoft.com/office/powerpoint/2010/main" val="3986016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ree, outdoor, grass, ground&#10;&#10;Description automatically generated">
            <a:extLst>
              <a:ext uri="{FF2B5EF4-FFF2-40B4-BE49-F238E27FC236}">
                <a16:creationId xmlns:a16="http://schemas.microsoft.com/office/drawing/2014/main" id="{E5A3EDF2-9206-4CC4-9270-1DB3BB79F1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D0ADF6-5D2B-47F8-8049-FE281116FBDF}"/>
              </a:ext>
            </a:extLst>
          </p:cNvPr>
          <p:cNvSpPr txBox="1"/>
          <p:nvPr/>
        </p:nvSpPr>
        <p:spPr>
          <a:xfrm>
            <a:off x="0" y="6273225"/>
            <a:ext cx="5915608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SOME FAVORITE IMAGES … 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2180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D0345CA2-7CE3-428F-BD9D-C3764B0A0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 bwMode="auto">
          <a:xfrm>
            <a:off x="7686617" y="423254"/>
            <a:ext cx="4276956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83EC455B-F0E4-4FB3-9BCA-9C55780B7A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427" y="423254"/>
            <a:ext cx="7231288" cy="57436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F7DEEA-C2FE-4ADB-AC5E-D99E407C0267}"/>
              </a:ext>
            </a:extLst>
          </p:cNvPr>
          <p:cNvSpPr txBox="1"/>
          <p:nvPr/>
        </p:nvSpPr>
        <p:spPr>
          <a:xfrm>
            <a:off x="0" y="6273225"/>
            <a:ext cx="5915608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SOME FAVORITE IMAGES … 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3828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 descr="A group of children riding bikes&#10;&#10;Description automatically generated with medium confidence">
            <a:extLst>
              <a:ext uri="{FF2B5EF4-FFF2-40B4-BE49-F238E27FC236}">
                <a16:creationId xmlns:a16="http://schemas.microsoft.com/office/drawing/2014/main" id="{6C308361-0A57-4391-8908-204CDC4F18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1534" y="171717"/>
            <a:ext cx="3793268" cy="6514565"/>
          </a:xfrm>
          <a:prstGeom prst="rect">
            <a:avLst/>
          </a:prstGeom>
        </p:spPr>
      </p:pic>
      <p:pic>
        <p:nvPicPr>
          <p:cNvPr id="7" name="Picture 6" descr="A picture containing grass, tree, outdoor, plant&#10;&#10;Description automatically generated">
            <a:extLst>
              <a:ext uri="{FF2B5EF4-FFF2-40B4-BE49-F238E27FC236}">
                <a16:creationId xmlns:a16="http://schemas.microsoft.com/office/drawing/2014/main" id="{CEC9897F-AD23-4229-A87D-4E97468050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8621408" y="171717"/>
            <a:ext cx="3335240" cy="6514565"/>
          </a:xfrm>
          <a:prstGeom prst="rect">
            <a:avLst/>
          </a:prstGeom>
        </p:spPr>
      </p:pic>
      <p:pic>
        <p:nvPicPr>
          <p:cNvPr id="3" name="Picture 2" descr="A picture containing text, outdoor, ground, grass&#10;&#10;Description automatically generated">
            <a:extLst>
              <a:ext uri="{FF2B5EF4-FFF2-40B4-BE49-F238E27FC236}">
                <a16:creationId xmlns:a16="http://schemas.microsoft.com/office/drawing/2014/main" id="{73496017-FDAA-4295-8540-348C6EC674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138130" y="64650"/>
            <a:ext cx="4416798" cy="65145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5D6898-464A-43FC-A7A7-5BE47D2E54AE}"/>
              </a:ext>
            </a:extLst>
          </p:cNvPr>
          <p:cNvSpPr txBox="1"/>
          <p:nvPr/>
        </p:nvSpPr>
        <p:spPr>
          <a:xfrm>
            <a:off x="0" y="6273225"/>
            <a:ext cx="5915608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SOME FAVORITE IMAGES … 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6467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1" name="Picture 20" descr="People walking on a path&#10;&#10;Description automatically generated with low confidence">
            <a:extLst>
              <a:ext uri="{FF2B5EF4-FFF2-40B4-BE49-F238E27FC236}">
                <a16:creationId xmlns:a16="http://schemas.microsoft.com/office/drawing/2014/main" id="{2E5CA47C-1582-4220-B6DA-D8AD31B12B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3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19" name="Picture 18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5A9BEAFC-9E1C-4FB6-97A5-06F458ACCA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17" name="Picture 16" descr="A picture containing tree, outdoor, skating, person&#10;&#10;Description automatically generated">
            <a:extLst>
              <a:ext uri="{FF2B5EF4-FFF2-40B4-BE49-F238E27FC236}">
                <a16:creationId xmlns:a16="http://schemas.microsoft.com/office/drawing/2014/main" id="{7B3DE68F-5F7C-4432-A987-6545BF4974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CF8F535-F569-49C9-9493-05C44E604813}"/>
              </a:ext>
            </a:extLst>
          </p:cNvPr>
          <p:cNvSpPr txBox="1"/>
          <p:nvPr/>
        </p:nvSpPr>
        <p:spPr>
          <a:xfrm>
            <a:off x="5374433" y="67415"/>
            <a:ext cx="6725034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VOLUNTEER DAY WITH NORTHEASTERN UNIVERSITY STUDENTS AND NEIGHBORHOOD VOLUNTEERS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6B2C2A-3041-48F6-AFD0-B85E82573864}"/>
              </a:ext>
            </a:extLst>
          </p:cNvPr>
          <p:cNvSpPr txBox="1"/>
          <p:nvPr/>
        </p:nvSpPr>
        <p:spPr>
          <a:xfrm>
            <a:off x="0" y="6273225"/>
            <a:ext cx="5915608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SOME FAVORITE IMAGES … 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0879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82DB6AF3-E8E1-4550-886E-5911B441C347}"/>
              </a:ext>
            </a:extLst>
          </p:cNvPr>
          <p:cNvSpPr txBox="1"/>
          <p:nvPr/>
        </p:nvSpPr>
        <p:spPr>
          <a:xfrm>
            <a:off x="5943600" y="849655"/>
            <a:ext cx="57995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history of the People Before Highways movement is well-known and celebrated in the Boston area.  The history that follows is just as significant in providing blueprints for civic engagement.   </a:t>
            </a:r>
          </a:p>
          <a:p>
            <a:endParaRPr lang="en-US" sz="1600" dirty="0"/>
          </a:p>
          <a:p>
            <a:r>
              <a:rPr lang="en-US" sz="1600" dirty="0"/>
              <a:t>(1.)  The park design process pioneered a high level of community involvement, with Station Area Task Forces (SATF’s) plus PMAC providing neighborhood forums for the design, construction and operational planning for the park and the MBTA stations.  </a:t>
            </a:r>
          </a:p>
          <a:p>
            <a:r>
              <a:rPr lang="en-US" sz="1600" dirty="0"/>
              <a:t>(2.)  There were many community conversations about the importance of </a:t>
            </a:r>
            <a:r>
              <a:rPr lang="en-US" sz="1600" b="1" dirty="0"/>
              <a:t>land use choices for the surrounding parcel of land</a:t>
            </a:r>
            <a:r>
              <a:rPr lang="en-US" sz="1600" dirty="0"/>
              <a:t>;  including Roxbury Community College, Tent City, and other key developments, with many of these conversations continuing today.</a:t>
            </a:r>
          </a:p>
          <a:p>
            <a:r>
              <a:rPr lang="en-US" sz="1600" dirty="0"/>
              <a:t>(3.)  Our long history of </a:t>
            </a:r>
            <a:r>
              <a:rPr lang="en-US" sz="1600" b="1" dirty="0"/>
              <a:t>community gardening </a:t>
            </a:r>
            <a:r>
              <a:rPr lang="en-US" sz="1600" dirty="0"/>
              <a:t>and </a:t>
            </a:r>
            <a:r>
              <a:rPr lang="en-US" sz="1600" b="1" dirty="0"/>
              <a:t>volunteer park stewardship </a:t>
            </a:r>
            <a:r>
              <a:rPr lang="en-US" sz="1600" dirty="0"/>
              <a:t>was built into the design of the park, with 11 (now twelve) community gardens, as well as numerous raised bed and pocket gardens built into the park design.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9B7C2E-FB42-4826-B83F-C6D074AC1203}"/>
              </a:ext>
            </a:extLst>
          </p:cNvPr>
          <p:cNvSpPr txBox="1"/>
          <p:nvPr/>
        </p:nvSpPr>
        <p:spPr>
          <a:xfrm>
            <a:off x="209182" y="103346"/>
            <a:ext cx="11886361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PARK HISTORY </a:t>
            </a:r>
          </a:p>
        </p:txBody>
      </p:sp>
      <p:pic>
        <p:nvPicPr>
          <p:cNvPr id="3" name="Picture 2" descr="A picture containing text, grass&#10;&#10;Description automatically generated">
            <a:extLst>
              <a:ext uri="{FF2B5EF4-FFF2-40B4-BE49-F238E27FC236}">
                <a16:creationId xmlns:a16="http://schemas.microsoft.com/office/drawing/2014/main" id="{07B05144-DCB2-4E44-8670-57DE0D0951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623" y="943819"/>
            <a:ext cx="5041903" cy="2063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36372A-C0D3-455D-BB8E-14B001E0D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34125">
            <a:off x="440708" y="3424867"/>
            <a:ext cx="5179237" cy="291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15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Picture 15" descr="A picture containing outdoor, flower, plant, garden&#10;&#10;Description automatically generated">
            <a:extLst>
              <a:ext uri="{FF2B5EF4-FFF2-40B4-BE49-F238E27FC236}">
                <a16:creationId xmlns:a16="http://schemas.microsoft.com/office/drawing/2014/main" id="{335F0ACA-7B19-496B-B6A0-C7A5B089A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6724" y="162776"/>
            <a:ext cx="3443177" cy="6695224"/>
          </a:xfrm>
          <a:prstGeom prst="rect">
            <a:avLst/>
          </a:prstGeom>
        </p:spPr>
      </p:pic>
      <p:pic>
        <p:nvPicPr>
          <p:cNvPr id="30" name="Picture 29" descr="A bee on a flower&#10;&#10;Description automatically generated with medium confidence">
            <a:extLst>
              <a:ext uri="{FF2B5EF4-FFF2-40B4-BE49-F238E27FC236}">
                <a16:creationId xmlns:a16="http://schemas.microsoft.com/office/drawing/2014/main" id="{B79D67FC-F086-408C-BADB-88434EDA3C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5274" y="77368"/>
            <a:ext cx="3648243" cy="6883923"/>
          </a:xfrm>
          <a:prstGeom prst="rect">
            <a:avLst/>
          </a:prstGeom>
        </p:spPr>
      </p:pic>
      <p:pic>
        <p:nvPicPr>
          <p:cNvPr id="32" name="Picture 31" descr="A picture containing tree, outdoor, ground, person&#10;&#10;Description automatically generated">
            <a:extLst>
              <a:ext uri="{FF2B5EF4-FFF2-40B4-BE49-F238E27FC236}">
                <a16:creationId xmlns:a16="http://schemas.microsoft.com/office/drawing/2014/main" id="{1DC36799-3F06-4080-A5F7-1C2B9174C3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68"/>
          <a:stretch/>
        </p:blipFill>
        <p:spPr>
          <a:xfrm>
            <a:off x="127320" y="0"/>
            <a:ext cx="4213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C749701-B8B1-4A41-B6FA-4C0784913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496" y="4032822"/>
            <a:ext cx="3415869" cy="26690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C114C4-2257-4FB7-80B8-408FBBA6BFB7}"/>
              </a:ext>
            </a:extLst>
          </p:cNvPr>
          <p:cNvSpPr txBox="1"/>
          <p:nvPr/>
        </p:nvSpPr>
        <p:spPr>
          <a:xfrm>
            <a:off x="1278294" y="913377"/>
            <a:ext cx="10456900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PMAC meetings have brought park neighbors together monthly on park-related discussions since the 1980s…. An all-volunteer network with interest and expertise in park history, gardening, active transportation, community development and more. </a:t>
            </a:r>
          </a:p>
          <a:p>
            <a:endParaRPr lang="en-US" sz="1500" dirty="0"/>
          </a:p>
          <a:p>
            <a:r>
              <a:rPr lang="en-US" sz="1500" dirty="0"/>
              <a:t>12 community gardens, with a network of volunteer coordinators, with support from DCR SWCP staff; </a:t>
            </a:r>
          </a:p>
          <a:p>
            <a:endParaRPr lang="en-US" sz="1500" dirty="0"/>
          </a:p>
          <a:p>
            <a:r>
              <a:rPr lang="en-US" sz="1500" dirty="0"/>
              <a:t>Over 2,000 hours of hands-on volunteer park stewardship work in the park each year; in 40+ park garden sections; plus an approximately equal number of hours of behind-the-scenes work; </a:t>
            </a:r>
          </a:p>
          <a:p>
            <a:endParaRPr lang="en-US" sz="1500" dirty="0"/>
          </a:p>
          <a:p>
            <a:r>
              <a:rPr lang="en-US" sz="1500" dirty="0"/>
              <a:t>With 4.7 miles of bike/walking paths, we provide Bike/Walking Path Advocacy | Social media communications with citywide bicycle groups | Share information, surveys, analysis, maps with improvement projects; with DCR, the City of Boston and local bicycle and walking advocacy groups;</a:t>
            </a:r>
          </a:p>
          <a:p>
            <a:endParaRPr lang="en-US" sz="1500" dirty="0"/>
          </a:p>
          <a:p>
            <a:r>
              <a:rPr lang="en-US" sz="1500" dirty="0"/>
              <a:t>200+ participants each summer in park-related youth and family programming, including our mini-grant initiative and our volunteer-led programs at Jackson Square/Mildred Hailey (Children’s Garden, Science Wednesdays and collaboration with DCR-sponsored </a:t>
            </a:r>
            <a:br>
              <a:rPr lang="en-US" sz="1500" dirty="0"/>
            </a:br>
            <a:r>
              <a:rPr lang="en-US" sz="1500" dirty="0"/>
              <a:t>STEAM in the Park).  During the pandemic we have created our new “Circle of Parks” curriculum  while many in-person </a:t>
            </a:r>
            <a:br>
              <a:rPr lang="en-US" sz="1500" dirty="0"/>
            </a:br>
            <a:r>
              <a:rPr lang="en-US" sz="1500" dirty="0"/>
              <a:t>programs have been on hold.</a:t>
            </a:r>
          </a:p>
          <a:p>
            <a:endParaRPr lang="en-US" sz="1500" dirty="0"/>
          </a:p>
          <a:p>
            <a:r>
              <a:rPr lang="en-US" sz="1500" dirty="0"/>
              <a:t>Committee membership and other connections with community partners and projects along the park, </a:t>
            </a:r>
            <a:br>
              <a:rPr lang="en-US" sz="1500" dirty="0"/>
            </a:br>
            <a:r>
              <a:rPr lang="en-US" sz="1500" dirty="0"/>
              <a:t>including </a:t>
            </a:r>
            <a:r>
              <a:rPr lang="en-US" sz="1500" b="1" dirty="0"/>
              <a:t>Mildred Hailey Apts. (MHATO) Partners</a:t>
            </a:r>
            <a:r>
              <a:rPr lang="en-US" sz="1500" dirty="0"/>
              <a:t>. Alice Taylor Tenant Task </a:t>
            </a:r>
            <a:r>
              <a:rPr lang="en-US" sz="1500" dirty="0" err="1"/>
              <a:t>Forc</a:t>
            </a:r>
            <a:r>
              <a:rPr lang="en-US" sz="1500" dirty="0"/>
              <a:t>; Back Bay MBTA </a:t>
            </a:r>
            <a:br>
              <a:rPr lang="en-US" sz="1500" dirty="0"/>
            </a:br>
            <a:r>
              <a:rPr lang="en-US" sz="1500" dirty="0"/>
              <a:t>Ventilation CAC; Northeastern  University CAB, new development projects near </a:t>
            </a:r>
            <a:br>
              <a:rPr lang="en-US" sz="1500" dirty="0"/>
            </a:br>
            <a:r>
              <a:rPr lang="en-US" sz="1500" dirty="0"/>
              <a:t>Forest Hills/Stony Brook and much more; </a:t>
            </a:r>
          </a:p>
          <a:p>
            <a:endParaRPr lang="en-US" sz="1500" dirty="0"/>
          </a:p>
          <a:p>
            <a:r>
              <a:rPr lang="en-US" sz="1500" dirty="0"/>
              <a:t>Monthly PMAC meetings include a  Public Safety update  each month, with the multiple </a:t>
            </a:r>
            <a:br>
              <a:rPr lang="en-US" sz="1500" dirty="0"/>
            </a:br>
            <a:r>
              <a:rPr lang="en-US" sz="1500" dirty="0"/>
              <a:t>jurisdictions that serve the park, including Massachusetts State Police, three Boston </a:t>
            </a:r>
            <a:br>
              <a:rPr lang="en-US" sz="1500" dirty="0"/>
            </a:br>
            <a:r>
              <a:rPr lang="en-US" sz="1500" dirty="0"/>
              <a:t>Police Districts (E13, B2 and D4), MBTA police and Northeastern University Public Safety.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6CE7F7-6438-461D-9B4E-B9FB032C4F19}"/>
              </a:ext>
            </a:extLst>
          </p:cNvPr>
          <p:cNvSpPr txBox="1"/>
          <p:nvPr/>
        </p:nvSpPr>
        <p:spPr>
          <a:xfrm>
            <a:off x="168915" y="107021"/>
            <a:ext cx="11854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Southwest Corridor Park Management Advisory Committee (PMAC)</a:t>
            </a:r>
            <a:endParaRPr lang="en-US" sz="2800" dirty="0"/>
          </a:p>
        </p:txBody>
      </p:sp>
      <p:pic>
        <p:nvPicPr>
          <p:cNvPr id="6" name="Graphic 5" descr="Online meeting outline">
            <a:extLst>
              <a:ext uri="{FF2B5EF4-FFF2-40B4-BE49-F238E27FC236}">
                <a16:creationId xmlns:a16="http://schemas.microsoft.com/office/drawing/2014/main" id="{BC75447C-ADD4-48CE-A5A4-C996265E0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2147" y="966626"/>
            <a:ext cx="659363" cy="659363"/>
          </a:xfrm>
          <a:prstGeom prst="rect">
            <a:avLst/>
          </a:prstGeom>
        </p:spPr>
      </p:pic>
      <p:pic>
        <p:nvPicPr>
          <p:cNvPr id="8" name="Graphic 7" descr="Seed Packet with solid fill">
            <a:extLst>
              <a:ext uri="{FF2B5EF4-FFF2-40B4-BE49-F238E27FC236}">
                <a16:creationId xmlns:a16="http://schemas.microsoft.com/office/drawing/2014/main" id="{917A2D3B-4312-4049-8FDC-AB168C5DBC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0414" y="1737640"/>
            <a:ext cx="587415" cy="587415"/>
          </a:xfrm>
          <a:prstGeom prst="rect">
            <a:avLst/>
          </a:prstGeom>
        </p:spPr>
      </p:pic>
      <p:pic>
        <p:nvPicPr>
          <p:cNvPr id="10" name="Graphic 9" descr="Wheelbarrow with solid fill">
            <a:extLst>
              <a:ext uri="{FF2B5EF4-FFF2-40B4-BE49-F238E27FC236}">
                <a16:creationId xmlns:a16="http://schemas.microsoft.com/office/drawing/2014/main" id="{09133CE9-ACCD-4E38-9D6B-89DDD8648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0946" y="2466891"/>
            <a:ext cx="676883" cy="676883"/>
          </a:xfrm>
          <a:prstGeom prst="rect">
            <a:avLst/>
          </a:prstGeom>
        </p:spPr>
      </p:pic>
      <p:pic>
        <p:nvPicPr>
          <p:cNvPr id="14" name="Graphic 13" descr="Bug under magnifying glass with solid fill">
            <a:extLst>
              <a:ext uri="{FF2B5EF4-FFF2-40B4-BE49-F238E27FC236}">
                <a16:creationId xmlns:a16="http://schemas.microsoft.com/office/drawing/2014/main" id="{95E6B844-06F2-49F3-B489-FDB677F88C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2957" y="3963338"/>
            <a:ext cx="625467" cy="625467"/>
          </a:xfrm>
          <a:prstGeom prst="rect">
            <a:avLst/>
          </a:prstGeom>
        </p:spPr>
      </p:pic>
      <p:pic>
        <p:nvPicPr>
          <p:cNvPr id="16" name="Graphic 15" descr="Cycle with people outline">
            <a:extLst>
              <a:ext uri="{FF2B5EF4-FFF2-40B4-BE49-F238E27FC236}">
                <a16:creationId xmlns:a16="http://schemas.microsoft.com/office/drawing/2014/main" id="{7E178ED3-24E2-4F05-A151-BC0C37FE8D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4629" y="4739482"/>
            <a:ext cx="914400" cy="914400"/>
          </a:xfrm>
          <a:prstGeom prst="rect">
            <a:avLst/>
          </a:prstGeom>
        </p:spPr>
      </p:pic>
      <p:pic>
        <p:nvPicPr>
          <p:cNvPr id="20" name="Graphic 19" descr="Cycling with solid fill">
            <a:extLst>
              <a:ext uri="{FF2B5EF4-FFF2-40B4-BE49-F238E27FC236}">
                <a16:creationId xmlns:a16="http://schemas.microsoft.com/office/drawing/2014/main" id="{3118B05C-F16E-4CA5-86CC-2F572C101B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8188" y="3171066"/>
            <a:ext cx="583146" cy="583146"/>
          </a:xfrm>
          <a:prstGeom prst="rect">
            <a:avLst/>
          </a:prstGeom>
        </p:spPr>
      </p:pic>
      <p:pic>
        <p:nvPicPr>
          <p:cNvPr id="22" name="Graphic 21" descr="Bar graph with downward trend outline">
            <a:extLst>
              <a:ext uri="{FF2B5EF4-FFF2-40B4-BE49-F238E27FC236}">
                <a16:creationId xmlns:a16="http://schemas.microsoft.com/office/drawing/2014/main" id="{E4F23BB4-D03E-436D-9ED3-2C3F8C7855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1978" y="5747191"/>
            <a:ext cx="759823" cy="75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7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C114C4-2257-4FB7-80B8-408FBBA6BFB7}"/>
              </a:ext>
            </a:extLst>
          </p:cNvPr>
          <p:cNvSpPr txBox="1"/>
          <p:nvPr/>
        </p:nvSpPr>
        <p:spPr>
          <a:xfrm>
            <a:off x="4261607" y="117164"/>
            <a:ext cx="729559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Priority Topics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Environment, Trees, Climate, Active Transportation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Park Stewardship Gardening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Community Gardening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Bike/Walking Path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Playgrounds, Recreation &amp; Sports Facilities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Dogwalking</a:t>
            </a:r>
            <a:r>
              <a:rPr lang="en-US" sz="2400" dirty="0"/>
              <a:t> &amp; Dog Parks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Cultural Traditions of the Park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Youth Programs, Arts Projects, History Projects, Community Events &amp; More</a:t>
            </a:r>
          </a:p>
          <a:p>
            <a:endParaRPr lang="en-US" sz="2400" dirty="0"/>
          </a:p>
          <a:p>
            <a:r>
              <a:rPr lang="en-US" sz="2400" dirty="0"/>
              <a:t>FOCUS PROJECTS: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Southwest Corridor Park Extension Proposal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Redevelopment Project at Mildred Hailey Apts.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Other development projects: Parcel 3 – Terrace St – Amory St – Stonybrook Neighborhood – Northeastern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MBTA Back Bay Ventilation Project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F83341-10BA-4CC4-9F2B-85CA9E738869}"/>
              </a:ext>
            </a:extLst>
          </p:cNvPr>
          <p:cNvSpPr/>
          <p:nvPr/>
        </p:nvSpPr>
        <p:spPr>
          <a:xfrm>
            <a:off x="0" y="0"/>
            <a:ext cx="4074289" cy="6858000"/>
          </a:xfrm>
          <a:prstGeom prst="rect">
            <a:avLst/>
          </a:prstGeom>
          <a:blipFill>
            <a:blip r:embed="rId3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2F9EAA-749C-45EB-88A6-C587A105ECB9}"/>
              </a:ext>
            </a:extLst>
          </p:cNvPr>
          <p:cNvSpPr txBox="1"/>
          <p:nvPr/>
        </p:nvSpPr>
        <p:spPr>
          <a:xfrm>
            <a:off x="157320" y="209190"/>
            <a:ext cx="3759648" cy="2123658"/>
          </a:xfrm>
          <a:prstGeom prst="rect">
            <a:avLst/>
          </a:prstGeom>
          <a:solidFill>
            <a:srgbClr val="ABC971"/>
          </a:solidFill>
        </p:spPr>
        <p:txBody>
          <a:bodyPr wrap="square">
            <a:spAutoFit/>
          </a:bodyPr>
          <a:lstStyle/>
          <a:p>
            <a:r>
              <a:rPr lang="en-US" sz="4400" b="1" dirty="0"/>
              <a:t>A PARK WITH MANY AREAS OF FOCUS</a:t>
            </a:r>
          </a:p>
        </p:txBody>
      </p:sp>
    </p:spTree>
    <p:extLst>
      <p:ext uri="{BB962C8B-B14F-4D97-AF65-F5344CB8AC3E}">
        <p14:creationId xmlns:p14="http://schemas.microsoft.com/office/powerpoint/2010/main" val="2059746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C114C4-2257-4FB7-80B8-408FBBA6BFB7}"/>
              </a:ext>
            </a:extLst>
          </p:cNvPr>
          <p:cNvSpPr txBox="1"/>
          <p:nvPr/>
        </p:nvSpPr>
        <p:spPr>
          <a:xfrm>
            <a:off x="4261607" y="117164"/>
            <a:ext cx="729559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HANDS-ON IN THE PARK / EYES &amp; EARS in the park </a:t>
            </a:r>
          </a:p>
          <a:p>
            <a:endParaRPr lang="en-US" sz="2400" dirty="0"/>
          </a:p>
          <a:p>
            <a:r>
              <a:rPr lang="en-US" sz="2400" dirty="0"/>
              <a:t>KNOWLEDGE OF HISTORY – FORMAL AND INFORMAL </a:t>
            </a:r>
          </a:p>
          <a:p>
            <a:endParaRPr lang="en-US" sz="2400" dirty="0"/>
          </a:p>
          <a:p>
            <a:r>
              <a:rPr lang="en-US" sz="2400" dirty="0"/>
              <a:t>MANY AREAS OF EXPERTISE – FORMAL AND INFORMAL </a:t>
            </a:r>
          </a:p>
          <a:p>
            <a:endParaRPr lang="en-US" sz="2400" dirty="0"/>
          </a:p>
          <a:p>
            <a:r>
              <a:rPr lang="en-US" sz="2400" dirty="0"/>
              <a:t>TOOLS &amp; INFORMATION ON OUR WEBSITE / WISH-LIST / PARK DASHBOARD / PARK SURVEY RESULTS </a:t>
            </a:r>
          </a:p>
          <a:p>
            <a:endParaRPr lang="en-US" sz="2400" dirty="0"/>
          </a:p>
          <a:p>
            <a:r>
              <a:rPr lang="en-US" sz="2400" dirty="0"/>
              <a:t>SOCIAL MEDIA / EMAIL / GENERAL NETWORKING </a:t>
            </a:r>
          </a:p>
          <a:p>
            <a:endParaRPr lang="en-US" sz="2400" dirty="0"/>
          </a:p>
          <a:p>
            <a:r>
              <a:rPr lang="en-US" sz="2400" dirty="0"/>
              <a:t>MEMBERSHIP IN NEIGHBORHOOD AND COMMUNITY COMMITTEES </a:t>
            </a:r>
          </a:p>
          <a:p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F83341-10BA-4CC4-9F2B-85CA9E738869}"/>
              </a:ext>
            </a:extLst>
          </p:cNvPr>
          <p:cNvSpPr/>
          <p:nvPr/>
        </p:nvSpPr>
        <p:spPr>
          <a:xfrm>
            <a:off x="0" y="0"/>
            <a:ext cx="4074289" cy="6858000"/>
          </a:xfrm>
          <a:prstGeom prst="rect">
            <a:avLst/>
          </a:prstGeom>
          <a:blipFill>
            <a:blip r:embed="rId3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2F9EAA-749C-45EB-88A6-C587A105ECB9}"/>
              </a:ext>
            </a:extLst>
          </p:cNvPr>
          <p:cNvSpPr txBox="1"/>
          <p:nvPr/>
        </p:nvSpPr>
        <p:spPr>
          <a:xfrm>
            <a:off x="157320" y="209190"/>
            <a:ext cx="3759648" cy="4154984"/>
          </a:xfrm>
          <a:prstGeom prst="rect">
            <a:avLst/>
          </a:prstGeom>
          <a:solidFill>
            <a:srgbClr val="ABC971"/>
          </a:solidFill>
        </p:spPr>
        <p:txBody>
          <a:bodyPr wrap="square">
            <a:spAutoFit/>
          </a:bodyPr>
          <a:lstStyle/>
          <a:p>
            <a:r>
              <a:rPr lang="en-US" sz="4400" b="1" dirty="0"/>
              <a:t>Assets that PMAC can bring to the Master Planning Process</a:t>
            </a:r>
          </a:p>
        </p:txBody>
      </p:sp>
    </p:spTree>
    <p:extLst>
      <p:ext uri="{BB962C8B-B14F-4D97-AF65-F5344CB8AC3E}">
        <p14:creationId xmlns:p14="http://schemas.microsoft.com/office/powerpoint/2010/main" val="1914535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C114C4-2257-4FB7-80B8-408FBBA6BFB7}"/>
              </a:ext>
            </a:extLst>
          </p:cNvPr>
          <p:cNvSpPr txBox="1"/>
          <p:nvPr/>
        </p:nvSpPr>
        <p:spPr>
          <a:xfrm>
            <a:off x="4261606" y="117164"/>
            <a:ext cx="777307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EXAMPLE 1:  Remove cobblestone strips along paths near intersections.</a:t>
            </a:r>
          </a:p>
          <a:p>
            <a:endParaRPr lang="en-US" sz="2400" dirty="0"/>
          </a:p>
          <a:p>
            <a:r>
              <a:rPr lang="en-US" sz="2400" dirty="0"/>
              <a:t>EXAMPLE 2:  Discuss feasibility of using MBTA land near Green St./McBride St. for the “Southwest Corridor Park Extension” proposal, with pathway and dog park.</a:t>
            </a:r>
          </a:p>
          <a:p>
            <a:endParaRPr lang="en-US" sz="2400" dirty="0"/>
          </a:p>
          <a:p>
            <a:r>
              <a:rPr lang="en-US" sz="2400" dirty="0"/>
              <a:t>EXAMPLE 3:  Continue to support DCR park staff with tree planting and tree replacement.  </a:t>
            </a:r>
          </a:p>
          <a:p>
            <a:endParaRPr lang="en-US" sz="2400" dirty="0"/>
          </a:p>
          <a:p>
            <a:r>
              <a:rPr lang="en-US" sz="2400" dirty="0"/>
              <a:t>EXAMPLE 4:  Collaborate with the Mildred C Hailey redevelopment project to re-align pathway through Jackson Sq.</a:t>
            </a:r>
          </a:p>
          <a:p>
            <a:endParaRPr lang="en-US" sz="2400" dirty="0"/>
          </a:p>
          <a:p>
            <a:r>
              <a:rPr lang="en-US" sz="2400" dirty="0"/>
              <a:t>EXAMPLE 5: Update signage throughout the park to be less cluttered but also to clearly communicate important messages.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F83341-10BA-4CC4-9F2B-85CA9E738869}"/>
              </a:ext>
            </a:extLst>
          </p:cNvPr>
          <p:cNvSpPr/>
          <p:nvPr/>
        </p:nvSpPr>
        <p:spPr>
          <a:xfrm>
            <a:off x="0" y="0"/>
            <a:ext cx="4074289" cy="6858000"/>
          </a:xfrm>
          <a:prstGeom prst="rect">
            <a:avLst/>
          </a:prstGeom>
          <a:blipFill>
            <a:blip r:embed="rId3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2F9EAA-749C-45EB-88A6-C587A105ECB9}"/>
              </a:ext>
            </a:extLst>
          </p:cNvPr>
          <p:cNvSpPr txBox="1"/>
          <p:nvPr/>
        </p:nvSpPr>
        <p:spPr>
          <a:xfrm>
            <a:off x="157320" y="209190"/>
            <a:ext cx="3759648" cy="6186309"/>
          </a:xfrm>
          <a:prstGeom prst="rect">
            <a:avLst/>
          </a:prstGeom>
          <a:solidFill>
            <a:srgbClr val="ABC971"/>
          </a:solidFill>
        </p:spPr>
        <p:txBody>
          <a:bodyPr wrap="square">
            <a:spAutoFit/>
          </a:bodyPr>
          <a:lstStyle/>
          <a:p>
            <a:r>
              <a:rPr lang="en-US" sz="4400" dirty="0"/>
              <a:t>QUESTION: How do our projects and “wish list” items align with master planning process? 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76555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F83341-10BA-4CC4-9F2B-85CA9E738869}"/>
              </a:ext>
            </a:extLst>
          </p:cNvPr>
          <p:cNvSpPr/>
          <p:nvPr/>
        </p:nvSpPr>
        <p:spPr>
          <a:xfrm>
            <a:off x="0" y="0"/>
            <a:ext cx="4074289" cy="6858000"/>
          </a:xfrm>
          <a:prstGeom prst="rect">
            <a:avLst/>
          </a:prstGeom>
          <a:blipFill>
            <a:blip r:embed="rId3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2F9EAA-749C-45EB-88A6-C587A105ECB9}"/>
              </a:ext>
            </a:extLst>
          </p:cNvPr>
          <p:cNvSpPr txBox="1"/>
          <p:nvPr/>
        </p:nvSpPr>
        <p:spPr>
          <a:xfrm>
            <a:off x="990440" y="3044279"/>
            <a:ext cx="11049160" cy="769441"/>
          </a:xfrm>
          <a:prstGeom prst="rect">
            <a:avLst/>
          </a:prstGeom>
          <a:solidFill>
            <a:srgbClr val="ABC971"/>
          </a:solidFill>
        </p:spPr>
        <p:txBody>
          <a:bodyPr wrap="square">
            <a:spAutoFit/>
          </a:bodyPr>
          <a:lstStyle/>
          <a:p>
            <a:r>
              <a:rPr lang="en-US" sz="4400" dirty="0"/>
              <a:t>BACKGROUND INFORMATION</a:t>
            </a:r>
          </a:p>
        </p:txBody>
      </p:sp>
    </p:spTree>
    <p:extLst>
      <p:ext uri="{BB962C8B-B14F-4D97-AF65-F5344CB8AC3E}">
        <p14:creationId xmlns:p14="http://schemas.microsoft.com/office/powerpoint/2010/main" val="1021874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923077-8EE7-441F-911C-64539052F6BB}"/>
              </a:ext>
            </a:extLst>
          </p:cNvPr>
          <p:cNvSpPr/>
          <p:nvPr/>
        </p:nvSpPr>
        <p:spPr>
          <a:xfrm>
            <a:off x="2677213" y="1582339"/>
            <a:ext cx="5250729" cy="4255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C86C02-3388-4DC7-A06F-42B86E3EE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78" y="65989"/>
            <a:ext cx="7267664" cy="848411"/>
          </a:xfrm>
        </p:spPr>
        <p:txBody>
          <a:bodyPr>
            <a:noAutofit/>
          </a:bodyPr>
          <a:lstStyle/>
          <a:p>
            <a:r>
              <a:rPr lang="en-US" sz="3200"/>
              <a:t>About PMAC strength &amp; advocacy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B342AC-ECAA-418D-AA06-3F0141F47B1F}"/>
              </a:ext>
            </a:extLst>
          </p:cNvPr>
          <p:cNvSpPr txBox="1"/>
          <p:nvPr/>
        </p:nvSpPr>
        <p:spPr>
          <a:xfrm>
            <a:off x="745121" y="1582340"/>
            <a:ext cx="6654922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240+ PMAC Members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500+ Social Media Followers 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2000+ Volunteer Hours Per Year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15- 30 Volunteer Days Per Year (with </a:t>
            </a:r>
            <a:r>
              <a:rPr lang="en-US" dirty="0" err="1"/>
              <a:t>BostonCares</a:t>
            </a:r>
            <a:r>
              <a:rPr lang="en-US" dirty="0"/>
              <a:t>, Northeastern University, Corporate and School Groups)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200+ Community Gardeners 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1500+ Bicycle commuters per day 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10,000+ MBTA commuters per day 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150+ participants in youth programs &amp; </a:t>
            </a:r>
            <a:r>
              <a:rPr lang="en-US" dirty="0" err="1"/>
              <a:t>childrens</a:t>
            </a:r>
            <a:r>
              <a:rPr lang="en-US" dirty="0"/>
              <a:t>’ gardening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87CC2F-4B64-4EC7-980E-9EA021D70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42" y="1181315"/>
            <a:ext cx="3829787" cy="5353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6115E9-EFF6-4F0C-89C4-CA8243B4B6BE}"/>
              </a:ext>
            </a:extLst>
          </p:cNvPr>
          <p:cNvSpPr txBox="1"/>
          <p:nvPr/>
        </p:nvSpPr>
        <p:spPr>
          <a:xfrm>
            <a:off x="8287180" y="735453"/>
            <a:ext cx="34256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How PMAC Members Use the Park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3D6473AB-2661-4B59-8E59-87510F34FA46}"/>
              </a:ext>
            </a:extLst>
          </p:cNvPr>
          <p:cNvSpPr/>
          <p:nvPr/>
        </p:nvSpPr>
        <p:spPr>
          <a:xfrm rot="5400000">
            <a:off x="7299382" y="1517956"/>
            <a:ext cx="1215655" cy="554333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26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F99FB-DB52-4C18-AFC8-6B6FE27BF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" y="0"/>
            <a:ext cx="10838815" cy="1595755"/>
          </a:xfrm>
        </p:spPr>
        <p:txBody>
          <a:bodyPr>
            <a:normAutofit fontScale="90000"/>
          </a:bodyPr>
          <a:lstStyle/>
          <a:p>
            <a:r>
              <a:rPr lang="en-US" dirty="0"/>
              <a:t>(From our 2018 Annual Meeting Presentation) </a:t>
            </a:r>
            <a:br>
              <a:rPr lang="en-US" dirty="0"/>
            </a:br>
            <a:r>
              <a:rPr lang="en-US" dirty="0"/>
              <a:t>Advocacy &amp; Advisory Work:</a:t>
            </a:r>
            <a:br>
              <a:rPr lang="en-US" dirty="0"/>
            </a:br>
            <a:r>
              <a:rPr lang="en-US" dirty="0"/>
              <a:t>Our Volunteer Network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D2FF87F-E3EF-40B2-BF50-0B5358CDF1E6}"/>
              </a:ext>
            </a:extLst>
          </p:cNvPr>
          <p:cNvGraphicFramePr/>
          <p:nvPr/>
        </p:nvGraphicFramePr>
        <p:xfrm>
          <a:off x="417195" y="1595755"/>
          <a:ext cx="11517630" cy="5071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7B30013-7AE6-4EBF-BD18-6B7AD35A9785}"/>
              </a:ext>
            </a:extLst>
          </p:cNvPr>
          <p:cNvSpPr/>
          <p:nvPr/>
        </p:nvSpPr>
        <p:spPr>
          <a:xfrm>
            <a:off x="609600" y="1762972"/>
            <a:ext cx="3634596" cy="2381250"/>
          </a:xfrm>
          <a:prstGeom prst="wedgeRoundRectCallout">
            <a:avLst>
              <a:gd name="adj1" fmla="val 43244"/>
              <a:gd name="adj2" fmla="val 632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 track garden stewardship volunteer hours  through an online tracking screen… approximately 2,000 hours each year.  We estimate that our other volunteer roles account for a contribution of an estimated 1,500 to 2,000 hours.</a:t>
            </a:r>
          </a:p>
        </p:txBody>
      </p:sp>
    </p:spTree>
    <p:extLst>
      <p:ext uri="{BB962C8B-B14F-4D97-AF65-F5344CB8AC3E}">
        <p14:creationId xmlns:p14="http://schemas.microsoft.com/office/powerpoint/2010/main" val="661775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F83341-10BA-4CC4-9F2B-85CA9E738869}"/>
              </a:ext>
            </a:extLst>
          </p:cNvPr>
          <p:cNvSpPr/>
          <p:nvPr/>
        </p:nvSpPr>
        <p:spPr>
          <a:xfrm>
            <a:off x="0" y="0"/>
            <a:ext cx="4074289" cy="6858000"/>
          </a:xfrm>
          <a:prstGeom prst="rect">
            <a:avLst/>
          </a:prstGeom>
          <a:blipFill>
            <a:blip r:embed="rId3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2F9EAA-749C-45EB-88A6-C587A105ECB9}"/>
              </a:ext>
            </a:extLst>
          </p:cNvPr>
          <p:cNvSpPr txBox="1"/>
          <p:nvPr/>
        </p:nvSpPr>
        <p:spPr>
          <a:xfrm>
            <a:off x="157320" y="209190"/>
            <a:ext cx="3759648" cy="2123658"/>
          </a:xfrm>
          <a:prstGeom prst="rect">
            <a:avLst/>
          </a:prstGeom>
          <a:solidFill>
            <a:srgbClr val="ABC971"/>
          </a:solidFill>
        </p:spPr>
        <p:txBody>
          <a:bodyPr wrap="square">
            <a:spAutoFit/>
          </a:bodyPr>
          <a:lstStyle/>
          <a:p>
            <a:r>
              <a:rPr lang="en-US" sz="4400" b="1" dirty="0"/>
              <a:t>BICYCLE PATH RESEARCH &amp;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E0E48A-01EF-401C-B7AC-6888B4BCD8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4850" y="209190"/>
            <a:ext cx="6981824" cy="3962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7B4906-0FB0-4F67-B30D-05910CF160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8175" y="4514850"/>
            <a:ext cx="5581650" cy="1885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5016D-50C7-4A91-BA65-96FF1A839E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1471" y="4514850"/>
            <a:ext cx="1522854" cy="210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83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1035</Words>
  <Application>Microsoft Office PowerPoint</Application>
  <PresentationFormat>Widescreen</PresentationFormat>
  <Paragraphs>113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About PMAC strength &amp; advocacy</vt:lpstr>
      <vt:lpstr>(From our 2018 Annual Meeting Presentation)  Advocacy &amp; Advisory Work: Our Volunteer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Leonard</dc:creator>
  <cp:lastModifiedBy>Jennifer Leonard</cp:lastModifiedBy>
  <cp:revision>58</cp:revision>
  <dcterms:created xsi:type="dcterms:W3CDTF">2021-02-25T16:49:34Z</dcterms:created>
  <dcterms:modified xsi:type="dcterms:W3CDTF">2022-09-24T12:15:43Z</dcterms:modified>
</cp:coreProperties>
</file>