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9" r:id="rId3"/>
    <p:sldId id="273" r:id="rId4"/>
    <p:sldId id="274" r:id="rId5"/>
    <p:sldId id="270" r:id="rId6"/>
    <p:sldId id="272" r:id="rId7"/>
    <p:sldId id="271" r:id="rId8"/>
    <p:sldId id="258" r:id="rId9"/>
    <p:sldId id="260" r:id="rId10"/>
    <p:sldId id="275" r:id="rId11"/>
    <p:sldId id="264" r:id="rId12"/>
    <p:sldId id="265"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4E3B"/>
    <a:srgbClr val="FFF2CC"/>
    <a:srgbClr val="F08F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4" d="100"/>
          <a:sy n="64" d="100"/>
        </p:scale>
        <p:origin x="17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[Book1]Sheet2!PivotTable1</c:name>
    <c:fmtId val="5"/>
  </c:pivotSource>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Park Stewardship Volunteer Hours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Sheet2!$B$3</c:f>
              <c:strCache>
                <c:ptCount val="1"/>
                <c:pt idx="0">
                  <c:v>Total</c:v>
                </c:pt>
              </c:strCache>
            </c:strRef>
          </c:tx>
          <c:spPr>
            <a:solidFill>
              <a:schemeClr val="accent1"/>
            </a:solidFill>
            <a:ln>
              <a:noFill/>
            </a:ln>
            <a:effectLst/>
          </c:spPr>
          <c:invertIfNegative val="0"/>
          <c:cat>
            <c:strRef>
              <c:f>Sheet2!$A$4:$A$7</c:f>
              <c:strCache>
                <c:ptCount val="3"/>
                <c:pt idx="0">
                  <c:v>2018</c:v>
                </c:pt>
                <c:pt idx="1">
                  <c:v>2019</c:v>
                </c:pt>
                <c:pt idx="2">
                  <c:v>2020</c:v>
                </c:pt>
              </c:strCache>
            </c:strRef>
          </c:cat>
          <c:val>
            <c:numRef>
              <c:f>Sheet2!$B$4:$B$7</c:f>
              <c:numCache>
                <c:formatCode>General</c:formatCode>
                <c:ptCount val="3"/>
                <c:pt idx="0">
                  <c:v>1661.5</c:v>
                </c:pt>
                <c:pt idx="1">
                  <c:v>1878</c:v>
                </c:pt>
                <c:pt idx="2">
                  <c:v>2156</c:v>
                </c:pt>
              </c:numCache>
            </c:numRef>
          </c:val>
          <c:extLst>
            <c:ext xmlns:c16="http://schemas.microsoft.com/office/drawing/2014/chart" uri="{C3380CC4-5D6E-409C-BE32-E72D297353CC}">
              <c16:uniqueId val="{00000000-856E-46C5-B93F-024C5C40CCA6}"/>
            </c:ext>
          </c:extLst>
        </c:ser>
        <c:dLbls>
          <c:showLegendKey val="0"/>
          <c:showVal val="0"/>
          <c:showCatName val="0"/>
          <c:showSerName val="0"/>
          <c:showPercent val="0"/>
          <c:showBubbleSize val="0"/>
        </c:dLbls>
        <c:gapWidth val="150"/>
        <c:overlap val="100"/>
        <c:axId val="503684016"/>
        <c:axId val="503684672"/>
      </c:barChart>
      <c:catAx>
        <c:axId val="50368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3684672"/>
        <c:crosses val="autoZero"/>
        <c:auto val="1"/>
        <c:lblAlgn val="ctr"/>
        <c:lblOffset val="100"/>
        <c:noMultiLvlLbl val="0"/>
      </c:catAx>
      <c:valAx>
        <c:axId val="503684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3684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 Average Weekday Gated Entries (2019) </a:t>
            </a:r>
          </a:p>
        </c:rich>
      </c:tx>
      <c:layout>
        <c:manualLayout>
          <c:xMode val="edge"/>
          <c:yMode val="edge"/>
          <c:x val="0.19480068897637795"/>
          <c:y val="1.1718749279112373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Average Weekday Gated Entries </c:v>
                </c:pt>
              </c:strCache>
            </c:strRef>
          </c:tx>
          <c:spPr>
            <a:solidFill>
              <a:schemeClr val="accent2"/>
            </a:solidFill>
            <a:ln>
              <a:noFill/>
            </a:ln>
            <a:effectLst/>
          </c:spPr>
          <c:invertIfNegative val="0"/>
          <c:cat>
            <c:strRef>
              <c:f>Sheet1!$A$2:$A$9</c:f>
              <c:strCache>
                <c:ptCount val="8"/>
                <c:pt idx="0">
                  <c:v>Green Street</c:v>
                </c:pt>
                <c:pt idx="1">
                  <c:v>Stony Brook</c:v>
                </c:pt>
                <c:pt idx="2">
                  <c:v>Roxbury Crossing</c:v>
                </c:pt>
                <c:pt idx="3">
                  <c:v>Jackson Square</c:v>
                </c:pt>
                <c:pt idx="4">
                  <c:v>Massachusetts Avenue</c:v>
                </c:pt>
                <c:pt idx="5">
                  <c:v>Ruggles</c:v>
                </c:pt>
                <c:pt idx="6">
                  <c:v>Forest Hills</c:v>
                </c:pt>
                <c:pt idx="7">
                  <c:v>Back Bay</c:v>
                </c:pt>
              </c:strCache>
            </c:strRef>
          </c:cat>
          <c:val>
            <c:numRef>
              <c:f>Sheet1!$B$2:$B$9</c:f>
              <c:numCache>
                <c:formatCode>_-* #,##0_-;\-* #,##0_-;_-* "-"??_-;_-@_-</c:formatCode>
                <c:ptCount val="8"/>
                <c:pt idx="0">
                  <c:v>3055</c:v>
                </c:pt>
                <c:pt idx="1">
                  <c:v>3501</c:v>
                </c:pt>
                <c:pt idx="2">
                  <c:v>4501</c:v>
                </c:pt>
                <c:pt idx="3">
                  <c:v>5284</c:v>
                </c:pt>
                <c:pt idx="4">
                  <c:v>5627</c:v>
                </c:pt>
                <c:pt idx="5">
                  <c:v>9199</c:v>
                </c:pt>
                <c:pt idx="6">
                  <c:v>12538</c:v>
                </c:pt>
                <c:pt idx="7">
                  <c:v>15646</c:v>
                </c:pt>
              </c:numCache>
            </c:numRef>
          </c:val>
          <c:extLst>
            <c:ext xmlns:c16="http://schemas.microsoft.com/office/drawing/2014/chart" uri="{C3380CC4-5D6E-409C-BE32-E72D297353CC}">
              <c16:uniqueId val="{00000000-C7F1-429C-9D45-22CEE1201909}"/>
            </c:ext>
          </c:extLst>
        </c:ser>
        <c:dLbls>
          <c:showLegendKey val="0"/>
          <c:showVal val="0"/>
          <c:showCatName val="0"/>
          <c:showSerName val="0"/>
          <c:showPercent val="0"/>
          <c:showBubbleSize val="0"/>
        </c:dLbls>
        <c:gapWidth val="219"/>
        <c:overlap val="-27"/>
        <c:axId val="47492496"/>
        <c:axId val="47493152"/>
      </c:barChart>
      <c:catAx>
        <c:axId val="4749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7493152"/>
        <c:crosses val="autoZero"/>
        <c:auto val="1"/>
        <c:lblAlgn val="ctr"/>
        <c:lblOffset val="100"/>
        <c:noMultiLvlLbl val="0"/>
      </c:catAx>
      <c:valAx>
        <c:axId val="47493152"/>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7492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AD6A7A-840B-4F54-986F-F0ABC5248DE9}" type="doc">
      <dgm:prSet loTypeId="urn:microsoft.com/office/officeart/2005/8/layout/pList2" loCatId="list" qsTypeId="urn:microsoft.com/office/officeart/2005/8/quickstyle/simple1" qsCatId="simple" csTypeId="urn:microsoft.com/office/officeart/2005/8/colors/accent1_2" csCatId="accent1" phldr="1"/>
      <dgm:spPr/>
    </dgm:pt>
    <dgm:pt modelId="{F1820D77-2B8B-40BB-8A06-D3639DA6213C}">
      <dgm:prSet phldrT="[Text]"/>
      <dgm:spPr/>
      <dgm:t>
        <a:bodyPr/>
        <a:lstStyle/>
        <a:p>
          <a:r>
            <a:rPr lang="en-US" dirty="0"/>
            <a:t>Dashboard Assessment</a:t>
          </a:r>
        </a:p>
      </dgm:t>
    </dgm:pt>
    <dgm:pt modelId="{560BF783-E3D2-47C5-B0AD-EF1D7FE77780}" type="parTrans" cxnId="{E7F6BEC3-C750-4CA3-A433-4840F6863B2F}">
      <dgm:prSet/>
      <dgm:spPr/>
      <dgm:t>
        <a:bodyPr/>
        <a:lstStyle/>
        <a:p>
          <a:endParaRPr lang="en-US"/>
        </a:p>
      </dgm:t>
    </dgm:pt>
    <dgm:pt modelId="{A4699440-8A6E-4A53-B561-88D2808E1C1F}" type="sibTrans" cxnId="{E7F6BEC3-C750-4CA3-A433-4840F6863B2F}">
      <dgm:prSet/>
      <dgm:spPr/>
      <dgm:t>
        <a:bodyPr/>
        <a:lstStyle/>
        <a:p>
          <a:endParaRPr lang="en-US"/>
        </a:p>
      </dgm:t>
    </dgm:pt>
    <dgm:pt modelId="{FCFEA970-5647-4E26-B924-9B26CE57BE8F}">
      <dgm:prSet phldrT="[Text]"/>
      <dgm:spPr/>
      <dgm:t>
        <a:bodyPr/>
        <a:lstStyle/>
        <a:p>
          <a:r>
            <a:rPr lang="en-US" dirty="0"/>
            <a:t>Statistics about the park</a:t>
          </a:r>
        </a:p>
      </dgm:t>
    </dgm:pt>
    <dgm:pt modelId="{24A5142E-D914-4997-A485-4CA9F65D949C}" type="parTrans" cxnId="{724E2132-2EFA-4B38-829E-B255DEF9D8DE}">
      <dgm:prSet/>
      <dgm:spPr/>
      <dgm:t>
        <a:bodyPr/>
        <a:lstStyle/>
        <a:p>
          <a:endParaRPr lang="en-US"/>
        </a:p>
      </dgm:t>
    </dgm:pt>
    <dgm:pt modelId="{CDAFE537-F5EB-424A-981A-6F389E3989B5}" type="sibTrans" cxnId="{724E2132-2EFA-4B38-829E-B255DEF9D8DE}">
      <dgm:prSet/>
      <dgm:spPr/>
      <dgm:t>
        <a:bodyPr/>
        <a:lstStyle/>
        <a:p>
          <a:endParaRPr lang="en-US"/>
        </a:p>
      </dgm:t>
    </dgm:pt>
    <dgm:pt modelId="{DE9EFA19-0870-41C9-A67F-C92B7D37BA49}">
      <dgm:prSet phldrT="[Text]"/>
      <dgm:spPr/>
      <dgm:t>
        <a:bodyPr/>
        <a:lstStyle/>
        <a:p>
          <a:r>
            <a:rPr lang="en-US" dirty="0"/>
            <a:t>Integrated with a new network of NEIGHBORHOOD REPRESENTATIVES as part of the PMAC network</a:t>
          </a:r>
        </a:p>
      </dgm:t>
    </dgm:pt>
    <dgm:pt modelId="{92BCA8B9-9E71-4BED-8142-EE2445F60938}" type="parTrans" cxnId="{5108B6C3-9AB7-48BC-89E8-B09FC379D92B}">
      <dgm:prSet/>
      <dgm:spPr/>
      <dgm:t>
        <a:bodyPr/>
        <a:lstStyle/>
        <a:p>
          <a:endParaRPr lang="en-US"/>
        </a:p>
      </dgm:t>
    </dgm:pt>
    <dgm:pt modelId="{E89EDA86-D269-4B58-9CA3-B22D1EB53C87}" type="sibTrans" cxnId="{5108B6C3-9AB7-48BC-89E8-B09FC379D92B}">
      <dgm:prSet/>
      <dgm:spPr/>
      <dgm:t>
        <a:bodyPr/>
        <a:lstStyle/>
        <a:p>
          <a:endParaRPr lang="en-US"/>
        </a:p>
      </dgm:t>
    </dgm:pt>
    <dgm:pt modelId="{5E8F2151-6C65-49D1-8CB8-F87F985582C1}" type="pres">
      <dgm:prSet presAssocID="{43AD6A7A-840B-4F54-986F-F0ABC5248DE9}" presName="Name0" presStyleCnt="0">
        <dgm:presLayoutVars>
          <dgm:dir/>
          <dgm:resizeHandles val="exact"/>
        </dgm:presLayoutVars>
      </dgm:prSet>
      <dgm:spPr/>
    </dgm:pt>
    <dgm:pt modelId="{F04357A0-E0A9-451A-BBAE-9E81D9546152}" type="pres">
      <dgm:prSet presAssocID="{43AD6A7A-840B-4F54-986F-F0ABC5248DE9}" presName="bkgdShp" presStyleLbl="alignAccFollowNode1" presStyleIdx="0" presStyleCnt="1"/>
      <dgm:spPr/>
    </dgm:pt>
    <dgm:pt modelId="{3BA88337-E753-40AB-9C09-C0EEDD45427B}" type="pres">
      <dgm:prSet presAssocID="{43AD6A7A-840B-4F54-986F-F0ABC5248DE9}" presName="linComp" presStyleCnt="0"/>
      <dgm:spPr/>
    </dgm:pt>
    <dgm:pt modelId="{EA660819-1C69-43CF-90D5-126A581E3DB0}" type="pres">
      <dgm:prSet presAssocID="{F1820D77-2B8B-40BB-8A06-D3639DA6213C}" presName="compNode" presStyleCnt="0"/>
      <dgm:spPr/>
    </dgm:pt>
    <dgm:pt modelId="{4567A412-0735-487A-B7F4-94170D82534C}" type="pres">
      <dgm:prSet presAssocID="{F1820D77-2B8B-40BB-8A06-D3639DA6213C}" presName="node" presStyleLbl="node1" presStyleIdx="0" presStyleCnt="3">
        <dgm:presLayoutVars>
          <dgm:bulletEnabled val="1"/>
        </dgm:presLayoutVars>
      </dgm:prSet>
      <dgm:spPr/>
    </dgm:pt>
    <dgm:pt modelId="{A7A05B8A-9314-4399-87BA-5B311F25A025}" type="pres">
      <dgm:prSet presAssocID="{F1820D77-2B8B-40BB-8A06-D3639DA6213C}" presName="invisiNode" presStyleLbl="node1" presStyleIdx="0" presStyleCnt="3"/>
      <dgm:spPr/>
    </dgm:pt>
    <dgm:pt modelId="{D45FBAB0-FD61-4317-97F5-C0C23311C5D8}" type="pres">
      <dgm:prSet presAssocID="{F1820D77-2B8B-40BB-8A06-D3639DA6213C}"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extLst>
        <a:ext uri="{E40237B7-FDA0-4F09-8148-C483321AD2D9}">
          <dgm14:cNvPr xmlns:dgm14="http://schemas.microsoft.com/office/drawing/2010/diagram" id="0" name="" descr="Close-up of a calculator keypad"/>
        </a:ext>
      </dgm:extLst>
    </dgm:pt>
    <dgm:pt modelId="{F9C0B8DD-443A-443E-80AD-07285855C5C4}" type="pres">
      <dgm:prSet presAssocID="{A4699440-8A6E-4A53-B561-88D2808E1C1F}" presName="sibTrans" presStyleLbl="sibTrans2D1" presStyleIdx="0" presStyleCnt="0"/>
      <dgm:spPr/>
    </dgm:pt>
    <dgm:pt modelId="{B24CCCB2-B7E9-4F96-8CB7-2F495C5D7032}" type="pres">
      <dgm:prSet presAssocID="{FCFEA970-5647-4E26-B924-9B26CE57BE8F}" presName="compNode" presStyleCnt="0"/>
      <dgm:spPr/>
    </dgm:pt>
    <dgm:pt modelId="{96BF348C-BE0D-4D29-9EEF-0C1B7D281C06}" type="pres">
      <dgm:prSet presAssocID="{FCFEA970-5647-4E26-B924-9B26CE57BE8F}" presName="node" presStyleLbl="node1" presStyleIdx="1" presStyleCnt="3">
        <dgm:presLayoutVars>
          <dgm:bulletEnabled val="1"/>
        </dgm:presLayoutVars>
      </dgm:prSet>
      <dgm:spPr/>
    </dgm:pt>
    <dgm:pt modelId="{8DA10E91-5CF9-476C-8E78-8E48C1480526}" type="pres">
      <dgm:prSet presAssocID="{FCFEA970-5647-4E26-B924-9B26CE57BE8F}" presName="invisiNode" presStyleLbl="node1" presStyleIdx="1" presStyleCnt="3"/>
      <dgm:spPr/>
    </dgm:pt>
    <dgm:pt modelId="{DC5BF886-2DD8-4DFF-87A7-5AA5B4D9EA89}" type="pres">
      <dgm:prSet presAssocID="{FCFEA970-5647-4E26-B924-9B26CE57BE8F}" presName="imagNode" presStyleLbl="fgImgPlace1" presStyleIdx="1" presStyleCnt="3"/>
      <dgm:spPr>
        <a:blipFill>
          <a:blip xmlns:r="http://schemas.openxmlformats.org/officeDocument/2006/relationships" r:embed="rId2"/>
          <a:srcRect/>
          <a:stretch>
            <a:fillRect l="-12000" r="-12000"/>
          </a:stretch>
        </a:blipFill>
      </dgm:spPr>
    </dgm:pt>
    <dgm:pt modelId="{357447D9-F20E-4FC7-82B7-0DBB84A6FB62}" type="pres">
      <dgm:prSet presAssocID="{CDAFE537-F5EB-424A-981A-6F389E3989B5}" presName="sibTrans" presStyleLbl="sibTrans2D1" presStyleIdx="0" presStyleCnt="0"/>
      <dgm:spPr/>
    </dgm:pt>
    <dgm:pt modelId="{E0962942-1157-4783-9BD9-13B5D167DA45}" type="pres">
      <dgm:prSet presAssocID="{DE9EFA19-0870-41C9-A67F-C92B7D37BA49}" presName="compNode" presStyleCnt="0"/>
      <dgm:spPr/>
    </dgm:pt>
    <dgm:pt modelId="{ABAD6FC1-6266-49AF-9E3C-935CC46CBE59}" type="pres">
      <dgm:prSet presAssocID="{DE9EFA19-0870-41C9-A67F-C92B7D37BA49}" presName="node" presStyleLbl="node1" presStyleIdx="2" presStyleCnt="3">
        <dgm:presLayoutVars>
          <dgm:bulletEnabled val="1"/>
        </dgm:presLayoutVars>
      </dgm:prSet>
      <dgm:spPr/>
    </dgm:pt>
    <dgm:pt modelId="{E208F739-BACB-4F6A-A113-BF8299C2C9BE}" type="pres">
      <dgm:prSet presAssocID="{DE9EFA19-0870-41C9-A67F-C92B7D37BA49}" presName="invisiNode" presStyleLbl="node1" presStyleIdx="2" presStyleCnt="3"/>
      <dgm:spPr/>
    </dgm:pt>
    <dgm:pt modelId="{83246C96-739D-4505-863D-AE3AADEE2346}" type="pres">
      <dgm:prSet presAssocID="{DE9EFA19-0870-41C9-A67F-C92B7D37BA49}" presName="imagNode" presStyleLbl="fgImgPlace1" presStyleIdx="2" presStyleCnt="3"/>
      <dgm:spPr>
        <a:blipFill>
          <a:blip xmlns:r="http://schemas.openxmlformats.org/officeDocument/2006/relationships" r:embed="rId3"/>
          <a:srcRect/>
          <a:stretch>
            <a:fillRect t="-11000" b="-11000"/>
          </a:stretch>
        </a:blipFill>
      </dgm:spPr>
    </dgm:pt>
  </dgm:ptLst>
  <dgm:cxnLst>
    <dgm:cxn modelId="{724E2132-2EFA-4B38-829E-B255DEF9D8DE}" srcId="{43AD6A7A-840B-4F54-986F-F0ABC5248DE9}" destId="{FCFEA970-5647-4E26-B924-9B26CE57BE8F}" srcOrd="1" destOrd="0" parTransId="{24A5142E-D914-4997-A485-4CA9F65D949C}" sibTransId="{CDAFE537-F5EB-424A-981A-6F389E3989B5}"/>
    <dgm:cxn modelId="{681BE83F-5E5D-49D2-BF92-B3F98039ADA5}" type="presOf" srcId="{DE9EFA19-0870-41C9-A67F-C92B7D37BA49}" destId="{ABAD6FC1-6266-49AF-9E3C-935CC46CBE59}" srcOrd="0" destOrd="0" presId="urn:microsoft.com/office/officeart/2005/8/layout/pList2"/>
    <dgm:cxn modelId="{C65D7B4D-89EA-4959-9424-1577A094BA0A}" type="presOf" srcId="{F1820D77-2B8B-40BB-8A06-D3639DA6213C}" destId="{4567A412-0735-487A-B7F4-94170D82534C}" srcOrd="0" destOrd="0" presId="urn:microsoft.com/office/officeart/2005/8/layout/pList2"/>
    <dgm:cxn modelId="{5C783456-30C8-415A-B4CA-A2936E110EFA}" type="presOf" srcId="{A4699440-8A6E-4A53-B561-88D2808E1C1F}" destId="{F9C0B8DD-443A-443E-80AD-07285855C5C4}" srcOrd="0" destOrd="0" presId="urn:microsoft.com/office/officeart/2005/8/layout/pList2"/>
    <dgm:cxn modelId="{688F2A84-9BFF-4EE9-96A6-B61D69EEE3B5}" type="presOf" srcId="{43AD6A7A-840B-4F54-986F-F0ABC5248DE9}" destId="{5E8F2151-6C65-49D1-8CB8-F87F985582C1}" srcOrd="0" destOrd="0" presId="urn:microsoft.com/office/officeart/2005/8/layout/pList2"/>
    <dgm:cxn modelId="{F701F1A7-39AF-4747-A3B8-83AAA235DCED}" type="presOf" srcId="{CDAFE537-F5EB-424A-981A-6F389E3989B5}" destId="{357447D9-F20E-4FC7-82B7-0DBB84A6FB62}" srcOrd="0" destOrd="0" presId="urn:microsoft.com/office/officeart/2005/8/layout/pList2"/>
    <dgm:cxn modelId="{5108B6C3-9AB7-48BC-89E8-B09FC379D92B}" srcId="{43AD6A7A-840B-4F54-986F-F0ABC5248DE9}" destId="{DE9EFA19-0870-41C9-A67F-C92B7D37BA49}" srcOrd="2" destOrd="0" parTransId="{92BCA8B9-9E71-4BED-8142-EE2445F60938}" sibTransId="{E89EDA86-D269-4B58-9CA3-B22D1EB53C87}"/>
    <dgm:cxn modelId="{E7F6BEC3-C750-4CA3-A433-4840F6863B2F}" srcId="{43AD6A7A-840B-4F54-986F-F0ABC5248DE9}" destId="{F1820D77-2B8B-40BB-8A06-D3639DA6213C}" srcOrd="0" destOrd="0" parTransId="{560BF783-E3D2-47C5-B0AD-EF1D7FE77780}" sibTransId="{A4699440-8A6E-4A53-B561-88D2808E1C1F}"/>
    <dgm:cxn modelId="{DD69C4DA-0F3D-4D2E-B562-FD6C5C4207EF}" type="presOf" srcId="{FCFEA970-5647-4E26-B924-9B26CE57BE8F}" destId="{96BF348C-BE0D-4D29-9EEF-0C1B7D281C06}" srcOrd="0" destOrd="0" presId="urn:microsoft.com/office/officeart/2005/8/layout/pList2"/>
    <dgm:cxn modelId="{B73C53C1-92F0-407C-95F8-0F9CC5A87FD6}" type="presParOf" srcId="{5E8F2151-6C65-49D1-8CB8-F87F985582C1}" destId="{F04357A0-E0A9-451A-BBAE-9E81D9546152}" srcOrd="0" destOrd="0" presId="urn:microsoft.com/office/officeart/2005/8/layout/pList2"/>
    <dgm:cxn modelId="{603BBF53-7588-49F0-804B-7298532864EC}" type="presParOf" srcId="{5E8F2151-6C65-49D1-8CB8-F87F985582C1}" destId="{3BA88337-E753-40AB-9C09-C0EEDD45427B}" srcOrd="1" destOrd="0" presId="urn:microsoft.com/office/officeart/2005/8/layout/pList2"/>
    <dgm:cxn modelId="{35CA0939-80DD-4E84-B91D-D7AA05C8CA78}" type="presParOf" srcId="{3BA88337-E753-40AB-9C09-C0EEDD45427B}" destId="{EA660819-1C69-43CF-90D5-126A581E3DB0}" srcOrd="0" destOrd="0" presId="urn:microsoft.com/office/officeart/2005/8/layout/pList2"/>
    <dgm:cxn modelId="{A54EBB58-A40C-4EF2-96E4-C054BDD8C82B}" type="presParOf" srcId="{EA660819-1C69-43CF-90D5-126A581E3DB0}" destId="{4567A412-0735-487A-B7F4-94170D82534C}" srcOrd="0" destOrd="0" presId="urn:microsoft.com/office/officeart/2005/8/layout/pList2"/>
    <dgm:cxn modelId="{44E63423-9296-43E3-91D4-6415EFAFC7CF}" type="presParOf" srcId="{EA660819-1C69-43CF-90D5-126A581E3DB0}" destId="{A7A05B8A-9314-4399-87BA-5B311F25A025}" srcOrd="1" destOrd="0" presId="urn:microsoft.com/office/officeart/2005/8/layout/pList2"/>
    <dgm:cxn modelId="{2AB218EE-0809-45B6-829F-A8C46F81A401}" type="presParOf" srcId="{EA660819-1C69-43CF-90D5-126A581E3DB0}" destId="{D45FBAB0-FD61-4317-97F5-C0C23311C5D8}" srcOrd="2" destOrd="0" presId="urn:microsoft.com/office/officeart/2005/8/layout/pList2"/>
    <dgm:cxn modelId="{76D15240-BCBD-4AC2-A00E-FFF293F76A4E}" type="presParOf" srcId="{3BA88337-E753-40AB-9C09-C0EEDD45427B}" destId="{F9C0B8DD-443A-443E-80AD-07285855C5C4}" srcOrd="1" destOrd="0" presId="urn:microsoft.com/office/officeart/2005/8/layout/pList2"/>
    <dgm:cxn modelId="{CA306490-853B-4AEB-8ECF-0F69E5260BB6}" type="presParOf" srcId="{3BA88337-E753-40AB-9C09-C0EEDD45427B}" destId="{B24CCCB2-B7E9-4F96-8CB7-2F495C5D7032}" srcOrd="2" destOrd="0" presId="urn:microsoft.com/office/officeart/2005/8/layout/pList2"/>
    <dgm:cxn modelId="{75558F61-9F98-4A4B-9050-5B77575647E5}" type="presParOf" srcId="{B24CCCB2-B7E9-4F96-8CB7-2F495C5D7032}" destId="{96BF348C-BE0D-4D29-9EEF-0C1B7D281C06}" srcOrd="0" destOrd="0" presId="urn:microsoft.com/office/officeart/2005/8/layout/pList2"/>
    <dgm:cxn modelId="{51FD5862-175C-40D9-90D2-7EB083DBFB13}" type="presParOf" srcId="{B24CCCB2-B7E9-4F96-8CB7-2F495C5D7032}" destId="{8DA10E91-5CF9-476C-8E78-8E48C1480526}" srcOrd="1" destOrd="0" presId="urn:microsoft.com/office/officeart/2005/8/layout/pList2"/>
    <dgm:cxn modelId="{D55E07F2-A171-49A8-BF58-EDE268C59ED2}" type="presParOf" srcId="{B24CCCB2-B7E9-4F96-8CB7-2F495C5D7032}" destId="{DC5BF886-2DD8-4DFF-87A7-5AA5B4D9EA89}" srcOrd="2" destOrd="0" presId="urn:microsoft.com/office/officeart/2005/8/layout/pList2"/>
    <dgm:cxn modelId="{291F7425-2728-4F19-B116-CE1B568139ED}" type="presParOf" srcId="{3BA88337-E753-40AB-9C09-C0EEDD45427B}" destId="{357447D9-F20E-4FC7-82B7-0DBB84A6FB62}" srcOrd="3" destOrd="0" presId="urn:microsoft.com/office/officeart/2005/8/layout/pList2"/>
    <dgm:cxn modelId="{425440BF-66BD-4FD3-A8B9-839FA6EC66BB}" type="presParOf" srcId="{3BA88337-E753-40AB-9C09-C0EEDD45427B}" destId="{E0962942-1157-4783-9BD9-13B5D167DA45}" srcOrd="4" destOrd="0" presId="urn:microsoft.com/office/officeart/2005/8/layout/pList2"/>
    <dgm:cxn modelId="{DDAF955D-6FF4-4764-A22E-F8D757F86300}" type="presParOf" srcId="{E0962942-1157-4783-9BD9-13B5D167DA45}" destId="{ABAD6FC1-6266-49AF-9E3C-935CC46CBE59}" srcOrd="0" destOrd="0" presId="urn:microsoft.com/office/officeart/2005/8/layout/pList2"/>
    <dgm:cxn modelId="{0259D894-4880-4DED-B0E5-9009758A9A38}" type="presParOf" srcId="{E0962942-1157-4783-9BD9-13B5D167DA45}" destId="{E208F739-BACB-4F6A-A113-BF8299C2C9BE}" srcOrd="1" destOrd="0" presId="urn:microsoft.com/office/officeart/2005/8/layout/pList2"/>
    <dgm:cxn modelId="{E239FE8E-5BAB-4C4B-A5FE-5CFE982EC8DC}" type="presParOf" srcId="{E0962942-1157-4783-9BD9-13B5D167DA45}" destId="{83246C96-739D-4505-863D-AE3AADEE2346}"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357A0-E0A9-451A-BBAE-9E81D9546152}">
      <dsp:nvSpPr>
        <dsp:cNvPr id="0" name=""/>
        <dsp:cNvSpPr/>
      </dsp:nvSpPr>
      <dsp:spPr>
        <a:xfrm>
          <a:off x="0" y="0"/>
          <a:ext cx="8128000" cy="24384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5FBAB0-FD61-4317-97F5-C0C23311C5D8}">
      <dsp:nvSpPr>
        <dsp:cNvPr id="0" name=""/>
        <dsp:cNvSpPr/>
      </dsp:nvSpPr>
      <dsp:spPr>
        <a:xfrm>
          <a:off x="243839" y="325120"/>
          <a:ext cx="2387600" cy="178816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67A412-0735-487A-B7F4-94170D82534C}">
      <dsp:nvSpPr>
        <dsp:cNvPr id="0" name=""/>
        <dsp:cNvSpPr/>
      </dsp:nvSpPr>
      <dsp:spPr>
        <a:xfrm rot="10800000">
          <a:off x="243839" y="2438400"/>
          <a:ext cx="2387600" cy="298026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t>Dashboard Assessment</a:t>
          </a:r>
        </a:p>
      </dsp:txBody>
      <dsp:txXfrm rot="10800000">
        <a:off x="317266" y="2438400"/>
        <a:ext cx="2240746" cy="2906839"/>
      </dsp:txXfrm>
    </dsp:sp>
    <dsp:sp modelId="{DC5BF886-2DD8-4DFF-87A7-5AA5B4D9EA89}">
      <dsp:nvSpPr>
        <dsp:cNvPr id="0" name=""/>
        <dsp:cNvSpPr/>
      </dsp:nvSpPr>
      <dsp:spPr>
        <a:xfrm>
          <a:off x="2870200" y="325120"/>
          <a:ext cx="2387600" cy="1788160"/>
        </a:xfrm>
        <a:prstGeom prst="roundRect">
          <a:avLst>
            <a:gd name="adj" fmla="val 10000"/>
          </a:avLst>
        </a:prstGeom>
        <a:blipFill>
          <a:blip xmlns:r="http://schemas.openxmlformats.org/officeDocument/2006/relationships" r:embed="rId2"/>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BF348C-BE0D-4D29-9EEF-0C1B7D281C06}">
      <dsp:nvSpPr>
        <dsp:cNvPr id="0" name=""/>
        <dsp:cNvSpPr/>
      </dsp:nvSpPr>
      <dsp:spPr>
        <a:xfrm rot="10800000">
          <a:off x="2870200" y="2438400"/>
          <a:ext cx="2387600" cy="298026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t>Statistics about the park</a:t>
          </a:r>
        </a:p>
      </dsp:txBody>
      <dsp:txXfrm rot="10800000">
        <a:off x="2943627" y="2438400"/>
        <a:ext cx="2240746" cy="2906839"/>
      </dsp:txXfrm>
    </dsp:sp>
    <dsp:sp modelId="{83246C96-739D-4505-863D-AE3AADEE2346}">
      <dsp:nvSpPr>
        <dsp:cNvPr id="0" name=""/>
        <dsp:cNvSpPr/>
      </dsp:nvSpPr>
      <dsp:spPr>
        <a:xfrm>
          <a:off x="5496559" y="325120"/>
          <a:ext cx="2387600" cy="1788160"/>
        </a:xfrm>
        <a:prstGeom prst="roundRect">
          <a:avLst>
            <a:gd name="adj" fmla="val 10000"/>
          </a:avLst>
        </a:prstGeom>
        <a:blipFill>
          <a:blip xmlns:r="http://schemas.openxmlformats.org/officeDocument/2006/relationships" r:embed="rId3"/>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AD6FC1-6266-49AF-9E3C-935CC46CBE59}">
      <dsp:nvSpPr>
        <dsp:cNvPr id="0" name=""/>
        <dsp:cNvSpPr/>
      </dsp:nvSpPr>
      <dsp:spPr>
        <a:xfrm rot="10800000">
          <a:off x="5496559" y="2438400"/>
          <a:ext cx="2387600" cy="298026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t>Integrated with a new network of NEIGHBORHOOD REPRESENTATIVES as part of the PMAC network</a:t>
          </a:r>
        </a:p>
      </dsp:txBody>
      <dsp:txXfrm rot="10800000">
        <a:off x="5569986" y="2438400"/>
        <a:ext cx="2240746" cy="2906839"/>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A6E9-0898-4F2C-B0A5-8E76AD6668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F13372-60F0-4BC5-8236-495E6F5C4A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7FDA47-7E9A-42B8-9AFE-1FD90A2AAB15}"/>
              </a:ext>
            </a:extLst>
          </p:cNvPr>
          <p:cNvSpPr>
            <a:spLocks noGrp="1"/>
          </p:cNvSpPr>
          <p:nvPr>
            <p:ph type="dt" sz="half" idx="10"/>
          </p:nvPr>
        </p:nvSpPr>
        <p:spPr/>
        <p:txBody>
          <a:bodyPr/>
          <a:lstStyle/>
          <a:p>
            <a:fld id="{352B42C4-E2D9-4A98-A024-E7540FD614B9}" type="datetimeFigureOut">
              <a:rPr lang="en-US" smtClean="0"/>
              <a:t>11/20/2020</a:t>
            </a:fld>
            <a:endParaRPr lang="en-US"/>
          </a:p>
        </p:txBody>
      </p:sp>
      <p:sp>
        <p:nvSpPr>
          <p:cNvPr id="5" name="Footer Placeholder 4">
            <a:extLst>
              <a:ext uri="{FF2B5EF4-FFF2-40B4-BE49-F238E27FC236}">
                <a16:creationId xmlns:a16="http://schemas.microsoft.com/office/drawing/2014/main" id="{E55FC85F-337E-4CB5-995A-2FA1FDA419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60CF6A-9FF2-461E-B689-092694AFF148}"/>
              </a:ext>
            </a:extLst>
          </p:cNvPr>
          <p:cNvSpPr>
            <a:spLocks noGrp="1"/>
          </p:cNvSpPr>
          <p:nvPr>
            <p:ph type="sldNum" sz="quarter" idx="12"/>
          </p:nvPr>
        </p:nvSpPr>
        <p:spPr/>
        <p:txBody>
          <a:bodyPr/>
          <a:lstStyle/>
          <a:p>
            <a:fld id="{941A7A70-E4F4-45BE-8DE8-FD7A8BB65686}" type="slidenum">
              <a:rPr lang="en-US" smtClean="0"/>
              <a:t>‹#›</a:t>
            </a:fld>
            <a:endParaRPr lang="en-US"/>
          </a:p>
        </p:txBody>
      </p:sp>
    </p:spTree>
    <p:extLst>
      <p:ext uri="{BB962C8B-B14F-4D97-AF65-F5344CB8AC3E}">
        <p14:creationId xmlns:p14="http://schemas.microsoft.com/office/powerpoint/2010/main" val="6303728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DAF63-D1FE-4451-B977-DC4F845FFB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DAF3C6-1402-438F-BDF6-AA174D9550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AE67E-164D-4FBD-87E0-D5221FBACA87}"/>
              </a:ext>
            </a:extLst>
          </p:cNvPr>
          <p:cNvSpPr>
            <a:spLocks noGrp="1"/>
          </p:cNvSpPr>
          <p:nvPr>
            <p:ph type="dt" sz="half" idx="10"/>
          </p:nvPr>
        </p:nvSpPr>
        <p:spPr/>
        <p:txBody>
          <a:bodyPr/>
          <a:lstStyle/>
          <a:p>
            <a:fld id="{352B42C4-E2D9-4A98-A024-E7540FD614B9}" type="datetimeFigureOut">
              <a:rPr lang="en-US" smtClean="0"/>
              <a:t>11/20/2020</a:t>
            </a:fld>
            <a:endParaRPr lang="en-US"/>
          </a:p>
        </p:txBody>
      </p:sp>
      <p:sp>
        <p:nvSpPr>
          <p:cNvPr id="5" name="Footer Placeholder 4">
            <a:extLst>
              <a:ext uri="{FF2B5EF4-FFF2-40B4-BE49-F238E27FC236}">
                <a16:creationId xmlns:a16="http://schemas.microsoft.com/office/drawing/2014/main" id="{FE787AB6-E00E-45D3-8A76-F9D73FEF79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F35DFF-B283-4893-8947-C4239E331A5B}"/>
              </a:ext>
            </a:extLst>
          </p:cNvPr>
          <p:cNvSpPr>
            <a:spLocks noGrp="1"/>
          </p:cNvSpPr>
          <p:nvPr>
            <p:ph type="sldNum" sz="quarter" idx="12"/>
          </p:nvPr>
        </p:nvSpPr>
        <p:spPr/>
        <p:txBody>
          <a:bodyPr/>
          <a:lstStyle/>
          <a:p>
            <a:fld id="{941A7A70-E4F4-45BE-8DE8-FD7A8BB65686}" type="slidenum">
              <a:rPr lang="en-US" smtClean="0"/>
              <a:t>‹#›</a:t>
            </a:fld>
            <a:endParaRPr lang="en-US"/>
          </a:p>
        </p:txBody>
      </p:sp>
    </p:spTree>
    <p:extLst>
      <p:ext uri="{BB962C8B-B14F-4D97-AF65-F5344CB8AC3E}">
        <p14:creationId xmlns:p14="http://schemas.microsoft.com/office/powerpoint/2010/main" val="21098797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5157B5-BB7D-476B-BB9F-4F5E140AE0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EC3FDA-EA86-49FB-A5AA-8FDFA79176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9D52C9-9982-43DC-BC89-D489790C1BDB}"/>
              </a:ext>
            </a:extLst>
          </p:cNvPr>
          <p:cNvSpPr>
            <a:spLocks noGrp="1"/>
          </p:cNvSpPr>
          <p:nvPr>
            <p:ph type="dt" sz="half" idx="10"/>
          </p:nvPr>
        </p:nvSpPr>
        <p:spPr/>
        <p:txBody>
          <a:bodyPr/>
          <a:lstStyle/>
          <a:p>
            <a:fld id="{352B42C4-E2D9-4A98-A024-E7540FD614B9}" type="datetimeFigureOut">
              <a:rPr lang="en-US" smtClean="0"/>
              <a:t>11/20/2020</a:t>
            </a:fld>
            <a:endParaRPr lang="en-US"/>
          </a:p>
        </p:txBody>
      </p:sp>
      <p:sp>
        <p:nvSpPr>
          <p:cNvPr id="5" name="Footer Placeholder 4">
            <a:extLst>
              <a:ext uri="{FF2B5EF4-FFF2-40B4-BE49-F238E27FC236}">
                <a16:creationId xmlns:a16="http://schemas.microsoft.com/office/drawing/2014/main" id="{C5DC45BD-268F-4DEE-9DE2-C2BAAB5F3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063C5-43A7-4B70-852A-C25C6173BCE8}"/>
              </a:ext>
            </a:extLst>
          </p:cNvPr>
          <p:cNvSpPr>
            <a:spLocks noGrp="1"/>
          </p:cNvSpPr>
          <p:nvPr>
            <p:ph type="sldNum" sz="quarter" idx="12"/>
          </p:nvPr>
        </p:nvSpPr>
        <p:spPr/>
        <p:txBody>
          <a:bodyPr/>
          <a:lstStyle/>
          <a:p>
            <a:fld id="{941A7A70-E4F4-45BE-8DE8-FD7A8BB65686}" type="slidenum">
              <a:rPr lang="en-US" smtClean="0"/>
              <a:t>‹#›</a:t>
            </a:fld>
            <a:endParaRPr lang="en-US"/>
          </a:p>
        </p:txBody>
      </p:sp>
    </p:spTree>
    <p:extLst>
      <p:ext uri="{BB962C8B-B14F-4D97-AF65-F5344CB8AC3E}">
        <p14:creationId xmlns:p14="http://schemas.microsoft.com/office/powerpoint/2010/main" val="31186240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FE1EB-016A-4818-A403-FDA01086BD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1942E1-241F-4A14-8555-AEADCACC8B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C2D986-E104-492F-B2D3-30D0FA4A3EFD}"/>
              </a:ext>
            </a:extLst>
          </p:cNvPr>
          <p:cNvSpPr>
            <a:spLocks noGrp="1"/>
          </p:cNvSpPr>
          <p:nvPr>
            <p:ph type="dt" sz="half" idx="10"/>
          </p:nvPr>
        </p:nvSpPr>
        <p:spPr/>
        <p:txBody>
          <a:bodyPr/>
          <a:lstStyle/>
          <a:p>
            <a:fld id="{352B42C4-E2D9-4A98-A024-E7540FD614B9}" type="datetimeFigureOut">
              <a:rPr lang="en-US" smtClean="0"/>
              <a:t>11/20/2020</a:t>
            </a:fld>
            <a:endParaRPr lang="en-US"/>
          </a:p>
        </p:txBody>
      </p:sp>
      <p:sp>
        <p:nvSpPr>
          <p:cNvPr id="5" name="Footer Placeholder 4">
            <a:extLst>
              <a:ext uri="{FF2B5EF4-FFF2-40B4-BE49-F238E27FC236}">
                <a16:creationId xmlns:a16="http://schemas.microsoft.com/office/drawing/2014/main" id="{EFFEC312-CAB4-43DA-A6DD-E55ACB2A0A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0FBAC9-0C43-42AE-918D-F927CDE180A8}"/>
              </a:ext>
            </a:extLst>
          </p:cNvPr>
          <p:cNvSpPr>
            <a:spLocks noGrp="1"/>
          </p:cNvSpPr>
          <p:nvPr>
            <p:ph type="sldNum" sz="quarter" idx="12"/>
          </p:nvPr>
        </p:nvSpPr>
        <p:spPr/>
        <p:txBody>
          <a:bodyPr/>
          <a:lstStyle/>
          <a:p>
            <a:fld id="{941A7A70-E4F4-45BE-8DE8-FD7A8BB65686}" type="slidenum">
              <a:rPr lang="en-US" smtClean="0"/>
              <a:t>‹#›</a:t>
            </a:fld>
            <a:endParaRPr lang="en-US"/>
          </a:p>
        </p:txBody>
      </p:sp>
    </p:spTree>
    <p:extLst>
      <p:ext uri="{BB962C8B-B14F-4D97-AF65-F5344CB8AC3E}">
        <p14:creationId xmlns:p14="http://schemas.microsoft.com/office/powerpoint/2010/main" val="37896632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E748C-1344-4C89-80A4-73DCB62AB9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9A5B47-293A-4594-A741-B5144A8B58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C15C9C-41D8-461C-803B-C02209917A6A}"/>
              </a:ext>
            </a:extLst>
          </p:cNvPr>
          <p:cNvSpPr>
            <a:spLocks noGrp="1"/>
          </p:cNvSpPr>
          <p:nvPr>
            <p:ph type="dt" sz="half" idx="10"/>
          </p:nvPr>
        </p:nvSpPr>
        <p:spPr/>
        <p:txBody>
          <a:bodyPr/>
          <a:lstStyle/>
          <a:p>
            <a:fld id="{352B42C4-E2D9-4A98-A024-E7540FD614B9}" type="datetimeFigureOut">
              <a:rPr lang="en-US" smtClean="0"/>
              <a:t>11/20/2020</a:t>
            </a:fld>
            <a:endParaRPr lang="en-US"/>
          </a:p>
        </p:txBody>
      </p:sp>
      <p:sp>
        <p:nvSpPr>
          <p:cNvPr id="5" name="Footer Placeholder 4">
            <a:extLst>
              <a:ext uri="{FF2B5EF4-FFF2-40B4-BE49-F238E27FC236}">
                <a16:creationId xmlns:a16="http://schemas.microsoft.com/office/drawing/2014/main" id="{98FE7779-241C-49E6-863B-001298B559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CE6681-9A62-497E-A3E7-F801C98B19BB}"/>
              </a:ext>
            </a:extLst>
          </p:cNvPr>
          <p:cNvSpPr>
            <a:spLocks noGrp="1"/>
          </p:cNvSpPr>
          <p:nvPr>
            <p:ph type="sldNum" sz="quarter" idx="12"/>
          </p:nvPr>
        </p:nvSpPr>
        <p:spPr/>
        <p:txBody>
          <a:bodyPr/>
          <a:lstStyle/>
          <a:p>
            <a:fld id="{941A7A70-E4F4-45BE-8DE8-FD7A8BB65686}" type="slidenum">
              <a:rPr lang="en-US" smtClean="0"/>
              <a:t>‹#›</a:t>
            </a:fld>
            <a:endParaRPr lang="en-US"/>
          </a:p>
        </p:txBody>
      </p:sp>
    </p:spTree>
    <p:extLst>
      <p:ext uri="{BB962C8B-B14F-4D97-AF65-F5344CB8AC3E}">
        <p14:creationId xmlns:p14="http://schemas.microsoft.com/office/powerpoint/2010/main" val="18069338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3127A-2766-4375-BD75-17AD5B8807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CBA176-8032-46DF-882B-64952BB8FC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43C43B-362B-4EE7-9521-A15F4F00F9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082EAA-BFD5-44CE-B6B6-45856B1D464C}"/>
              </a:ext>
            </a:extLst>
          </p:cNvPr>
          <p:cNvSpPr>
            <a:spLocks noGrp="1"/>
          </p:cNvSpPr>
          <p:nvPr>
            <p:ph type="dt" sz="half" idx="10"/>
          </p:nvPr>
        </p:nvSpPr>
        <p:spPr/>
        <p:txBody>
          <a:bodyPr/>
          <a:lstStyle/>
          <a:p>
            <a:fld id="{352B42C4-E2D9-4A98-A024-E7540FD614B9}" type="datetimeFigureOut">
              <a:rPr lang="en-US" smtClean="0"/>
              <a:t>11/20/2020</a:t>
            </a:fld>
            <a:endParaRPr lang="en-US"/>
          </a:p>
        </p:txBody>
      </p:sp>
      <p:sp>
        <p:nvSpPr>
          <p:cNvPr id="6" name="Footer Placeholder 5">
            <a:extLst>
              <a:ext uri="{FF2B5EF4-FFF2-40B4-BE49-F238E27FC236}">
                <a16:creationId xmlns:a16="http://schemas.microsoft.com/office/drawing/2014/main" id="{F726C52C-7447-451D-9F1B-8C8F34F5C9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81EB57-B73C-4756-8BC5-CF1032DE2B55}"/>
              </a:ext>
            </a:extLst>
          </p:cNvPr>
          <p:cNvSpPr>
            <a:spLocks noGrp="1"/>
          </p:cNvSpPr>
          <p:nvPr>
            <p:ph type="sldNum" sz="quarter" idx="12"/>
          </p:nvPr>
        </p:nvSpPr>
        <p:spPr/>
        <p:txBody>
          <a:bodyPr/>
          <a:lstStyle/>
          <a:p>
            <a:fld id="{941A7A70-E4F4-45BE-8DE8-FD7A8BB65686}" type="slidenum">
              <a:rPr lang="en-US" smtClean="0"/>
              <a:t>‹#›</a:t>
            </a:fld>
            <a:endParaRPr lang="en-US"/>
          </a:p>
        </p:txBody>
      </p:sp>
    </p:spTree>
    <p:extLst>
      <p:ext uri="{BB962C8B-B14F-4D97-AF65-F5344CB8AC3E}">
        <p14:creationId xmlns:p14="http://schemas.microsoft.com/office/powerpoint/2010/main" val="8316325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FB11F-437C-4903-B5E9-FE0FDE5BC2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544D33-8ACF-490A-AE52-FFEE5E1030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E7662C-587F-4D01-873A-E7180F560A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BC6317-4554-458E-9CAA-9366B49786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8ACDFF-D80C-4FD1-9C0F-A3F156C163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06B56F-86F2-42E0-B1AF-82F426636BAB}"/>
              </a:ext>
            </a:extLst>
          </p:cNvPr>
          <p:cNvSpPr>
            <a:spLocks noGrp="1"/>
          </p:cNvSpPr>
          <p:nvPr>
            <p:ph type="dt" sz="half" idx="10"/>
          </p:nvPr>
        </p:nvSpPr>
        <p:spPr/>
        <p:txBody>
          <a:bodyPr/>
          <a:lstStyle/>
          <a:p>
            <a:fld id="{352B42C4-E2D9-4A98-A024-E7540FD614B9}" type="datetimeFigureOut">
              <a:rPr lang="en-US" smtClean="0"/>
              <a:t>11/20/2020</a:t>
            </a:fld>
            <a:endParaRPr lang="en-US"/>
          </a:p>
        </p:txBody>
      </p:sp>
      <p:sp>
        <p:nvSpPr>
          <p:cNvPr id="8" name="Footer Placeholder 7">
            <a:extLst>
              <a:ext uri="{FF2B5EF4-FFF2-40B4-BE49-F238E27FC236}">
                <a16:creationId xmlns:a16="http://schemas.microsoft.com/office/drawing/2014/main" id="{5A7D1FB5-68A5-4055-A746-DE3F5A76F9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95D89A-BF76-401F-8F87-1D9810FAA649}"/>
              </a:ext>
            </a:extLst>
          </p:cNvPr>
          <p:cNvSpPr>
            <a:spLocks noGrp="1"/>
          </p:cNvSpPr>
          <p:nvPr>
            <p:ph type="sldNum" sz="quarter" idx="12"/>
          </p:nvPr>
        </p:nvSpPr>
        <p:spPr/>
        <p:txBody>
          <a:bodyPr/>
          <a:lstStyle/>
          <a:p>
            <a:fld id="{941A7A70-E4F4-45BE-8DE8-FD7A8BB65686}" type="slidenum">
              <a:rPr lang="en-US" smtClean="0"/>
              <a:t>‹#›</a:t>
            </a:fld>
            <a:endParaRPr lang="en-US"/>
          </a:p>
        </p:txBody>
      </p:sp>
    </p:spTree>
    <p:extLst>
      <p:ext uri="{BB962C8B-B14F-4D97-AF65-F5344CB8AC3E}">
        <p14:creationId xmlns:p14="http://schemas.microsoft.com/office/powerpoint/2010/main" val="42702921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86CE9-0C02-4AC5-9CDC-FA146A3ED9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3EA149-BA86-4885-A0E2-D0F225F080F9}"/>
              </a:ext>
            </a:extLst>
          </p:cNvPr>
          <p:cNvSpPr>
            <a:spLocks noGrp="1"/>
          </p:cNvSpPr>
          <p:nvPr>
            <p:ph type="dt" sz="half" idx="10"/>
          </p:nvPr>
        </p:nvSpPr>
        <p:spPr/>
        <p:txBody>
          <a:bodyPr/>
          <a:lstStyle/>
          <a:p>
            <a:fld id="{352B42C4-E2D9-4A98-A024-E7540FD614B9}" type="datetimeFigureOut">
              <a:rPr lang="en-US" smtClean="0"/>
              <a:t>11/20/2020</a:t>
            </a:fld>
            <a:endParaRPr lang="en-US"/>
          </a:p>
        </p:txBody>
      </p:sp>
      <p:sp>
        <p:nvSpPr>
          <p:cNvPr id="4" name="Footer Placeholder 3">
            <a:extLst>
              <a:ext uri="{FF2B5EF4-FFF2-40B4-BE49-F238E27FC236}">
                <a16:creationId xmlns:a16="http://schemas.microsoft.com/office/drawing/2014/main" id="{F0F4FA89-ED7E-4806-BD5E-ED439AA614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71890B-6240-4CE0-819D-12F9360EF6DE}"/>
              </a:ext>
            </a:extLst>
          </p:cNvPr>
          <p:cNvSpPr>
            <a:spLocks noGrp="1"/>
          </p:cNvSpPr>
          <p:nvPr>
            <p:ph type="sldNum" sz="quarter" idx="12"/>
          </p:nvPr>
        </p:nvSpPr>
        <p:spPr/>
        <p:txBody>
          <a:bodyPr/>
          <a:lstStyle/>
          <a:p>
            <a:fld id="{941A7A70-E4F4-45BE-8DE8-FD7A8BB65686}" type="slidenum">
              <a:rPr lang="en-US" smtClean="0"/>
              <a:t>‹#›</a:t>
            </a:fld>
            <a:endParaRPr lang="en-US"/>
          </a:p>
        </p:txBody>
      </p:sp>
    </p:spTree>
    <p:extLst>
      <p:ext uri="{BB962C8B-B14F-4D97-AF65-F5344CB8AC3E}">
        <p14:creationId xmlns:p14="http://schemas.microsoft.com/office/powerpoint/2010/main" val="12444116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CBBE5C-2768-45CD-A49C-31ED43146B9C}"/>
              </a:ext>
            </a:extLst>
          </p:cNvPr>
          <p:cNvSpPr>
            <a:spLocks noGrp="1"/>
          </p:cNvSpPr>
          <p:nvPr>
            <p:ph type="dt" sz="half" idx="10"/>
          </p:nvPr>
        </p:nvSpPr>
        <p:spPr/>
        <p:txBody>
          <a:bodyPr/>
          <a:lstStyle/>
          <a:p>
            <a:fld id="{352B42C4-E2D9-4A98-A024-E7540FD614B9}" type="datetimeFigureOut">
              <a:rPr lang="en-US" smtClean="0"/>
              <a:t>11/20/2020</a:t>
            </a:fld>
            <a:endParaRPr lang="en-US"/>
          </a:p>
        </p:txBody>
      </p:sp>
      <p:sp>
        <p:nvSpPr>
          <p:cNvPr id="3" name="Footer Placeholder 2">
            <a:extLst>
              <a:ext uri="{FF2B5EF4-FFF2-40B4-BE49-F238E27FC236}">
                <a16:creationId xmlns:a16="http://schemas.microsoft.com/office/drawing/2014/main" id="{FC50AA55-D66D-4581-B314-811E1BD409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2EBAB0-DE08-4399-A8A7-31B2BB594B56}"/>
              </a:ext>
            </a:extLst>
          </p:cNvPr>
          <p:cNvSpPr>
            <a:spLocks noGrp="1"/>
          </p:cNvSpPr>
          <p:nvPr>
            <p:ph type="sldNum" sz="quarter" idx="12"/>
          </p:nvPr>
        </p:nvSpPr>
        <p:spPr/>
        <p:txBody>
          <a:bodyPr/>
          <a:lstStyle/>
          <a:p>
            <a:fld id="{941A7A70-E4F4-45BE-8DE8-FD7A8BB65686}" type="slidenum">
              <a:rPr lang="en-US" smtClean="0"/>
              <a:t>‹#›</a:t>
            </a:fld>
            <a:endParaRPr lang="en-US"/>
          </a:p>
        </p:txBody>
      </p:sp>
    </p:spTree>
    <p:extLst>
      <p:ext uri="{BB962C8B-B14F-4D97-AF65-F5344CB8AC3E}">
        <p14:creationId xmlns:p14="http://schemas.microsoft.com/office/powerpoint/2010/main" val="39952264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6B490-ACB8-4A6E-82A6-4A611B604D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7A3F78-F24C-48FF-B16F-7006C6A895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6BF6CD-0C7E-4C96-804A-2958D7A867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AF3440-AB5F-412F-97AA-EC13A85441E1}"/>
              </a:ext>
            </a:extLst>
          </p:cNvPr>
          <p:cNvSpPr>
            <a:spLocks noGrp="1"/>
          </p:cNvSpPr>
          <p:nvPr>
            <p:ph type="dt" sz="half" idx="10"/>
          </p:nvPr>
        </p:nvSpPr>
        <p:spPr/>
        <p:txBody>
          <a:bodyPr/>
          <a:lstStyle/>
          <a:p>
            <a:fld id="{352B42C4-E2D9-4A98-A024-E7540FD614B9}" type="datetimeFigureOut">
              <a:rPr lang="en-US" smtClean="0"/>
              <a:t>11/20/2020</a:t>
            </a:fld>
            <a:endParaRPr lang="en-US"/>
          </a:p>
        </p:txBody>
      </p:sp>
      <p:sp>
        <p:nvSpPr>
          <p:cNvPr id="6" name="Footer Placeholder 5">
            <a:extLst>
              <a:ext uri="{FF2B5EF4-FFF2-40B4-BE49-F238E27FC236}">
                <a16:creationId xmlns:a16="http://schemas.microsoft.com/office/drawing/2014/main" id="{BBA287AB-4034-46F7-AB28-66A0498580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F369A3-8539-45D1-8FE3-9F59564BC644}"/>
              </a:ext>
            </a:extLst>
          </p:cNvPr>
          <p:cNvSpPr>
            <a:spLocks noGrp="1"/>
          </p:cNvSpPr>
          <p:nvPr>
            <p:ph type="sldNum" sz="quarter" idx="12"/>
          </p:nvPr>
        </p:nvSpPr>
        <p:spPr/>
        <p:txBody>
          <a:bodyPr/>
          <a:lstStyle/>
          <a:p>
            <a:fld id="{941A7A70-E4F4-45BE-8DE8-FD7A8BB65686}" type="slidenum">
              <a:rPr lang="en-US" smtClean="0"/>
              <a:t>‹#›</a:t>
            </a:fld>
            <a:endParaRPr lang="en-US"/>
          </a:p>
        </p:txBody>
      </p:sp>
    </p:spTree>
    <p:extLst>
      <p:ext uri="{BB962C8B-B14F-4D97-AF65-F5344CB8AC3E}">
        <p14:creationId xmlns:p14="http://schemas.microsoft.com/office/powerpoint/2010/main" val="39107310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E52D6-2241-48A6-9259-D517606DA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46B8EF-AFC4-4097-9036-BD5BB13C16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F16571-746C-4219-957A-DD583F766E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01818F-F0E7-47F6-90A2-2F47013283F8}"/>
              </a:ext>
            </a:extLst>
          </p:cNvPr>
          <p:cNvSpPr>
            <a:spLocks noGrp="1"/>
          </p:cNvSpPr>
          <p:nvPr>
            <p:ph type="dt" sz="half" idx="10"/>
          </p:nvPr>
        </p:nvSpPr>
        <p:spPr/>
        <p:txBody>
          <a:bodyPr/>
          <a:lstStyle/>
          <a:p>
            <a:fld id="{352B42C4-E2D9-4A98-A024-E7540FD614B9}" type="datetimeFigureOut">
              <a:rPr lang="en-US" smtClean="0"/>
              <a:t>11/20/2020</a:t>
            </a:fld>
            <a:endParaRPr lang="en-US"/>
          </a:p>
        </p:txBody>
      </p:sp>
      <p:sp>
        <p:nvSpPr>
          <p:cNvPr id="6" name="Footer Placeholder 5">
            <a:extLst>
              <a:ext uri="{FF2B5EF4-FFF2-40B4-BE49-F238E27FC236}">
                <a16:creationId xmlns:a16="http://schemas.microsoft.com/office/drawing/2014/main" id="{F4FE5490-9354-4771-A968-0A4B95EC17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851E4E-FF77-4A83-B498-3F3D272DD2C7}"/>
              </a:ext>
            </a:extLst>
          </p:cNvPr>
          <p:cNvSpPr>
            <a:spLocks noGrp="1"/>
          </p:cNvSpPr>
          <p:nvPr>
            <p:ph type="sldNum" sz="quarter" idx="12"/>
          </p:nvPr>
        </p:nvSpPr>
        <p:spPr/>
        <p:txBody>
          <a:bodyPr/>
          <a:lstStyle/>
          <a:p>
            <a:fld id="{941A7A70-E4F4-45BE-8DE8-FD7A8BB65686}" type="slidenum">
              <a:rPr lang="en-US" smtClean="0"/>
              <a:t>‹#›</a:t>
            </a:fld>
            <a:endParaRPr lang="en-US"/>
          </a:p>
        </p:txBody>
      </p:sp>
    </p:spTree>
    <p:extLst>
      <p:ext uri="{BB962C8B-B14F-4D97-AF65-F5344CB8AC3E}">
        <p14:creationId xmlns:p14="http://schemas.microsoft.com/office/powerpoint/2010/main" val="3319167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221C85-1347-4DC9-AC37-9A3E10C27B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021919-AD0C-44D7-BFD4-32870C4AD6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3D9111-6B83-4A03-B626-B617A12EE4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B42C4-E2D9-4A98-A024-E7540FD614B9}" type="datetimeFigureOut">
              <a:rPr lang="en-US" smtClean="0"/>
              <a:t>11/20/2020</a:t>
            </a:fld>
            <a:endParaRPr lang="en-US"/>
          </a:p>
        </p:txBody>
      </p:sp>
      <p:sp>
        <p:nvSpPr>
          <p:cNvPr id="5" name="Footer Placeholder 4">
            <a:extLst>
              <a:ext uri="{FF2B5EF4-FFF2-40B4-BE49-F238E27FC236}">
                <a16:creationId xmlns:a16="http://schemas.microsoft.com/office/drawing/2014/main" id="{29E03032-2F1A-4144-8BE0-0413D58C58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3B42AB-F888-4AEF-9501-86FDAF893C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A7A70-E4F4-45BE-8DE8-FD7A8BB65686}" type="slidenum">
              <a:rPr lang="en-US" smtClean="0"/>
              <a:t>‹#›</a:t>
            </a:fld>
            <a:endParaRPr lang="en-US"/>
          </a:p>
        </p:txBody>
      </p:sp>
    </p:spTree>
    <p:extLst>
      <p:ext uri="{BB962C8B-B14F-4D97-AF65-F5344CB8AC3E}">
        <p14:creationId xmlns:p14="http://schemas.microsoft.com/office/powerpoint/2010/main" val="3360050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Text&#10;&#10;Description automatically generated">
            <a:extLst>
              <a:ext uri="{FF2B5EF4-FFF2-40B4-BE49-F238E27FC236}">
                <a16:creationId xmlns:a16="http://schemas.microsoft.com/office/drawing/2014/main" id="{255424E3-7CAB-4DE9-A652-DA262E3DD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602" y="1365737"/>
            <a:ext cx="4227667" cy="3303339"/>
          </a:xfrm>
          <a:prstGeom prst="rect">
            <a:avLst/>
          </a:prstGeom>
          <a:ln>
            <a:noFill/>
          </a:ln>
          <a:effectLst/>
        </p:spPr>
      </p:pic>
      <p:sp>
        <p:nvSpPr>
          <p:cNvPr id="27" name="Rectangle 26">
            <a:extLst>
              <a:ext uri="{FF2B5EF4-FFF2-40B4-BE49-F238E27FC236}">
                <a16:creationId xmlns:a16="http://schemas.microsoft.com/office/drawing/2014/main" id="{AB6DE09B-3981-49CA-BE7B-A5808D1E8C2E}"/>
              </a:ext>
            </a:extLst>
          </p:cNvPr>
          <p:cNvSpPr/>
          <p:nvPr/>
        </p:nvSpPr>
        <p:spPr>
          <a:xfrm>
            <a:off x="5265945" y="2520979"/>
            <a:ext cx="6584596" cy="1323439"/>
          </a:xfrm>
          <a:prstGeom prst="rect">
            <a:avLst/>
          </a:prstGeom>
          <a:noFill/>
        </p:spPr>
        <p:txBody>
          <a:bodyPr wrap="square" lIns="91440" tIns="45720" rIns="91440" bIns="45720">
            <a:spAutoFit/>
          </a:bodyPr>
          <a:lstStyle/>
          <a:p>
            <a:r>
              <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Southwest Corridor Park</a:t>
            </a:r>
          </a:p>
          <a:p>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Dashboard Assessment</a:t>
            </a:r>
            <a:endPar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cxnSp>
        <p:nvCxnSpPr>
          <p:cNvPr id="31" name="Straight Connector 30">
            <a:extLst>
              <a:ext uri="{FF2B5EF4-FFF2-40B4-BE49-F238E27FC236}">
                <a16:creationId xmlns:a16="http://schemas.microsoft.com/office/drawing/2014/main" id="{8AA16098-5637-48F6-8864-38CA864843E6}"/>
              </a:ext>
            </a:extLst>
          </p:cNvPr>
          <p:cNvCxnSpPr/>
          <p:nvPr/>
        </p:nvCxnSpPr>
        <p:spPr>
          <a:xfrm>
            <a:off x="4933315" y="2285999"/>
            <a:ext cx="6584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83B9643-5417-4B5B-A750-E3B1B6CF45CE}"/>
              </a:ext>
            </a:extLst>
          </p:cNvPr>
          <p:cNvCxnSpPr/>
          <p:nvPr/>
        </p:nvCxnSpPr>
        <p:spPr>
          <a:xfrm>
            <a:off x="4933315" y="2090530"/>
            <a:ext cx="6584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3F6E28B-0DD2-4885-AE7A-9C95CF3D9317}"/>
              </a:ext>
            </a:extLst>
          </p:cNvPr>
          <p:cNvCxnSpPr/>
          <p:nvPr/>
        </p:nvCxnSpPr>
        <p:spPr>
          <a:xfrm>
            <a:off x="4941267" y="4316895"/>
            <a:ext cx="6584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B2C6D0D-7873-43C1-B5DB-78868ED5FE78}"/>
              </a:ext>
            </a:extLst>
          </p:cNvPr>
          <p:cNvCxnSpPr/>
          <p:nvPr/>
        </p:nvCxnSpPr>
        <p:spPr>
          <a:xfrm>
            <a:off x="4941267" y="4121426"/>
            <a:ext cx="658459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59CE177-4B40-4B52-AB58-B20A8FE3C1C6}"/>
              </a:ext>
            </a:extLst>
          </p:cNvPr>
          <p:cNvSpPr txBox="1"/>
          <p:nvPr/>
        </p:nvSpPr>
        <p:spPr>
          <a:xfrm>
            <a:off x="249602" y="6210299"/>
            <a:ext cx="5503498" cy="369332"/>
          </a:xfrm>
          <a:prstGeom prst="rect">
            <a:avLst/>
          </a:prstGeom>
          <a:noFill/>
        </p:spPr>
        <p:txBody>
          <a:bodyPr wrap="square" rtlCol="0">
            <a:spAutoFit/>
          </a:bodyPr>
          <a:lstStyle/>
          <a:p>
            <a:r>
              <a:rPr lang="en-US" dirty="0"/>
              <a:t>Initial Concept &amp; Discussion – November 10, 2020 </a:t>
            </a:r>
          </a:p>
        </p:txBody>
      </p:sp>
    </p:spTree>
    <p:extLst>
      <p:ext uri="{BB962C8B-B14F-4D97-AF65-F5344CB8AC3E}">
        <p14:creationId xmlns:p14="http://schemas.microsoft.com/office/powerpoint/2010/main" val="2777275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4E8C60-616D-4D51-BD82-A830170EEE91}"/>
              </a:ext>
            </a:extLst>
          </p:cNvPr>
          <p:cNvPicPr>
            <a:picLocks noChangeAspect="1"/>
          </p:cNvPicPr>
          <p:nvPr/>
        </p:nvPicPr>
        <p:blipFill rotWithShape="1">
          <a:blip r:embed="rId2"/>
          <a:srcRect l="31856" t="16312" r="9279" b="11205"/>
          <a:stretch/>
        </p:blipFill>
        <p:spPr>
          <a:xfrm>
            <a:off x="3252501" y="171731"/>
            <a:ext cx="8479055" cy="6525298"/>
          </a:xfrm>
          <a:prstGeom prst="rect">
            <a:avLst/>
          </a:prstGeom>
        </p:spPr>
      </p:pic>
      <p:pic>
        <p:nvPicPr>
          <p:cNvPr id="24" name="Picture 23" descr="Text&#10;&#10;Description automatically generated">
            <a:extLst>
              <a:ext uri="{FF2B5EF4-FFF2-40B4-BE49-F238E27FC236}">
                <a16:creationId xmlns:a16="http://schemas.microsoft.com/office/drawing/2014/main" id="{255424E3-7CAB-4DE9-A652-DA262E3DD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0" y="351130"/>
            <a:ext cx="3032217" cy="2369260"/>
          </a:xfrm>
          <a:prstGeom prst="rect">
            <a:avLst/>
          </a:prstGeom>
          <a:ln>
            <a:noFill/>
          </a:ln>
          <a:effectLst/>
        </p:spPr>
      </p:pic>
    </p:spTree>
    <p:extLst>
      <p:ext uri="{BB962C8B-B14F-4D97-AF65-F5344CB8AC3E}">
        <p14:creationId xmlns:p14="http://schemas.microsoft.com/office/powerpoint/2010/main" val="10663982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14FB50-E9F5-4236-87BC-691D288DF857}"/>
              </a:ext>
            </a:extLst>
          </p:cNvPr>
          <p:cNvPicPr>
            <a:picLocks noChangeAspect="1"/>
          </p:cNvPicPr>
          <p:nvPr/>
        </p:nvPicPr>
        <p:blipFill rotWithShape="1">
          <a:blip r:embed="rId2"/>
          <a:srcRect l="31888" t="18813" r="9894" b="37169"/>
          <a:stretch/>
        </p:blipFill>
        <p:spPr>
          <a:xfrm>
            <a:off x="3457183" y="513567"/>
            <a:ext cx="8630311" cy="4078245"/>
          </a:xfrm>
          <a:prstGeom prst="rect">
            <a:avLst/>
          </a:prstGeom>
        </p:spPr>
      </p:pic>
      <p:pic>
        <p:nvPicPr>
          <p:cNvPr id="24" name="Picture 23" descr="Text&#10;&#10;Description automatically generated">
            <a:extLst>
              <a:ext uri="{FF2B5EF4-FFF2-40B4-BE49-F238E27FC236}">
                <a16:creationId xmlns:a16="http://schemas.microsoft.com/office/drawing/2014/main" id="{255424E3-7CAB-4DE9-A652-DA262E3DD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0" y="351130"/>
            <a:ext cx="3032217" cy="2369260"/>
          </a:xfrm>
          <a:prstGeom prst="rect">
            <a:avLst/>
          </a:prstGeom>
          <a:ln>
            <a:noFill/>
          </a:ln>
          <a:effectLst/>
        </p:spPr>
      </p:pic>
      <p:grpSp>
        <p:nvGrpSpPr>
          <p:cNvPr id="16" name="Group 15">
            <a:extLst>
              <a:ext uri="{FF2B5EF4-FFF2-40B4-BE49-F238E27FC236}">
                <a16:creationId xmlns:a16="http://schemas.microsoft.com/office/drawing/2014/main" id="{44154161-125B-409F-AF8A-5DC1452F54CA}"/>
              </a:ext>
            </a:extLst>
          </p:cNvPr>
          <p:cNvGrpSpPr/>
          <p:nvPr/>
        </p:nvGrpSpPr>
        <p:grpSpPr>
          <a:xfrm>
            <a:off x="3567297" y="2652952"/>
            <a:ext cx="1651000" cy="1552095"/>
            <a:chOff x="3702326" y="2930387"/>
            <a:chExt cx="1651000" cy="1552095"/>
          </a:xfrm>
        </p:grpSpPr>
        <p:sp>
          <p:nvSpPr>
            <p:cNvPr id="7" name="Rectangle 6">
              <a:extLst>
                <a:ext uri="{FF2B5EF4-FFF2-40B4-BE49-F238E27FC236}">
                  <a16:creationId xmlns:a16="http://schemas.microsoft.com/office/drawing/2014/main" id="{2E8796AA-3C2C-407C-8A02-34834D1876F3}"/>
                </a:ext>
              </a:extLst>
            </p:cNvPr>
            <p:cNvSpPr/>
            <p:nvPr/>
          </p:nvSpPr>
          <p:spPr>
            <a:xfrm>
              <a:off x="3702326" y="2930387"/>
              <a:ext cx="1651000" cy="389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Maintenance</a:t>
              </a:r>
            </a:p>
          </p:txBody>
        </p:sp>
        <p:sp>
          <p:nvSpPr>
            <p:cNvPr id="8" name="Rectangle 7">
              <a:extLst>
                <a:ext uri="{FF2B5EF4-FFF2-40B4-BE49-F238E27FC236}">
                  <a16:creationId xmlns:a16="http://schemas.microsoft.com/office/drawing/2014/main" id="{57425D58-04F2-42BC-8893-ACEAB9EC1060}"/>
                </a:ext>
              </a:extLst>
            </p:cNvPr>
            <p:cNvSpPr/>
            <p:nvPr/>
          </p:nvSpPr>
          <p:spPr>
            <a:xfrm>
              <a:off x="3702326" y="3330765"/>
              <a:ext cx="1651000" cy="38928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Landscaping</a:t>
              </a:r>
            </a:p>
          </p:txBody>
        </p:sp>
        <p:sp>
          <p:nvSpPr>
            <p:cNvPr id="10" name="Rectangle 9">
              <a:extLst>
                <a:ext uri="{FF2B5EF4-FFF2-40B4-BE49-F238E27FC236}">
                  <a16:creationId xmlns:a16="http://schemas.microsoft.com/office/drawing/2014/main" id="{752BF4C4-CB18-4A09-A4DB-00A9D43AF11C}"/>
                </a:ext>
              </a:extLst>
            </p:cNvPr>
            <p:cNvSpPr/>
            <p:nvPr/>
          </p:nvSpPr>
          <p:spPr>
            <a:xfrm>
              <a:off x="3702326" y="3720048"/>
              <a:ext cx="1651000" cy="38928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Public Safety</a:t>
              </a:r>
            </a:p>
          </p:txBody>
        </p:sp>
        <p:sp>
          <p:nvSpPr>
            <p:cNvPr id="12" name="Rectangle 11">
              <a:extLst>
                <a:ext uri="{FF2B5EF4-FFF2-40B4-BE49-F238E27FC236}">
                  <a16:creationId xmlns:a16="http://schemas.microsoft.com/office/drawing/2014/main" id="{057C152E-01BC-4025-BF06-E750F09F63A8}"/>
                </a:ext>
              </a:extLst>
            </p:cNvPr>
            <p:cNvSpPr/>
            <p:nvPr/>
          </p:nvSpPr>
          <p:spPr>
            <a:xfrm>
              <a:off x="3702326" y="4093199"/>
              <a:ext cx="1651000" cy="38928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Bike/Walk Path</a:t>
              </a:r>
            </a:p>
          </p:txBody>
        </p:sp>
      </p:grpSp>
      <p:sp>
        <p:nvSpPr>
          <p:cNvPr id="15" name="Isosceles Triangle 14">
            <a:extLst>
              <a:ext uri="{FF2B5EF4-FFF2-40B4-BE49-F238E27FC236}">
                <a16:creationId xmlns:a16="http://schemas.microsoft.com/office/drawing/2014/main" id="{D9E2C19F-4CF4-4C17-9DF8-3B565CDC3B08}"/>
              </a:ext>
            </a:extLst>
          </p:cNvPr>
          <p:cNvSpPr/>
          <p:nvPr/>
        </p:nvSpPr>
        <p:spPr>
          <a:xfrm rot="10800000">
            <a:off x="5120838" y="2376719"/>
            <a:ext cx="194918" cy="175970"/>
          </a:xfrm>
          <a:prstGeom prst="triangl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1230C44-6DA8-48F4-9DF4-C2715CFD3254}"/>
              </a:ext>
            </a:extLst>
          </p:cNvPr>
          <p:cNvSpPr/>
          <p:nvPr/>
        </p:nvSpPr>
        <p:spPr>
          <a:xfrm>
            <a:off x="3567297" y="4205047"/>
            <a:ext cx="1651000" cy="3731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Etc.</a:t>
            </a:r>
          </a:p>
        </p:txBody>
      </p:sp>
      <p:pic>
        <p:nvPicPr>
          <p:cNvPr id="11" name="Picture 10">
            <a:extLst>
              <a:ext uri="{FF2B5EF4-FFF2-40B4-BE49-F238E27FC236}">
                <a16:creationId xmlns:a16="http://schemas.microsoft.com/office/drawing/2014/main" id="{65D368E0-94F1-43C1-A68E-89E4F4073551}"/>
              </a:ext>
            </a:extLst>
          </p:cNvPr>
          <p:cNvPicPr>
            <a:picLocks noChangeAspect="1"/>
          </p:cNvPicPr>
          <p:nvPr/>
        </p:nvPicPr>
        <p:blipFill rotWithShape="1">
          <a:blip r:embed="rId4"/>
          <a:srcRect l="31773" t="64390" r="7382" b="22192"/>
          <a:stretch/>
        </p:blipFill>
        <p:spPr>
          <a:xfrm>
            <a:off x="3567296" y="4951349"/>
            <a:ext cx="8607347" cy="1186404"/>
          </a:xfrm>
          <a:prstGeom prst="rect">
            <a:avLst/>
          </a:prstGeom>
        </p:spPr>
      </p:pic>
    </p:spTree>
    <p:extLst>
      <p:ext uri="{BB962C8B-B14F-4D97-AF65-F5344CB8AC3E}">
        <p14:creationId xmlns:p14="http://schemas.microsoft.com/office/powerpoint/2010/main" val="12773853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Text&#10;&#10;Description automatically generated">
            <a:extLst>
              <a:ext uri="{FF2B5EF4-FFF2-40B4-BE49-F238E27FC236}">
                <a16:creationId xmlns:a16="http://schemas.microsoft.com/office/drawing/2014/main" id="{255424E3-7CAB-4DE9-A652-DA262E3DD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0" y="351130"/>
            <a:ext cx="3032217" cy="2369260"/>
          </a:xfrm>
          <a:prstGeom prst="rect">
            <a:avLst/>
          </a:prstGeom>
          <a:ln>
            <a:noFill/>
          </a:ln>
          <a:effectLst/>
        </p:spPr>
      </p:pic>
      <p:pic>
        <p:nvPicPr>
          <p:cNvPr id="4" name="Picture 3">
            <a:extLst>
              <a:ext uri="{FF2B5EF4-FFF2-40B4-BE49-F238E27FC236}">
                <a16:creationId xmlns:a16="http://schemas.microsoft.com/office/drawing/2014/main" id="{867CCC7B-0DAC-4AF4-887B-1CDFFE3E6235}"/>
              </a:ext>
            </a:extLst>
          </p:cNvPr>
          <p:cNvPicPr>
            <a:picLocks noChangeAspect="1"/>
          </p:cNvPicPr>
          <p:nvPr/>
        </p:nvPicPr>
        <p:blipFill rotWithShape="1">
          <a:blip r:embed="rId3"/>
          <a:srcRect l="31679" t="17021" r="7506" b="27376"/>
          <a:stretch/>
        </p:blipFill>
        <p:spPr>
          <a:xfrm>
            <a:off x="3431049" y="846712"/>
            <a:ext cx="8177104" cy="4672632"/>
          </a:xfrm>
          <a:prstGeom prst="rect">
            <a:avLst/>
          </a:prstGeom>
        </p:spPr>
      </p:pic>
    </p:spTree>
    <p:extLst>
      <p:ext uri="{BB962C8B-B14F-4D97-AF65-F5344CB8AC3E}">
        <p14:creationId xmlns:p14="http://schemas.microsoft.com/office/powerpoint/2010/main" val="28093570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Text&#10;&#10;Description automatically generated">
            <a:extLst>
              <a:ext uri="{FF2B5EF4-FFF2-40B4-BE49-F238E27FC236}">
                <a16:creationId xmlns:a16="http://schemas.microsoft.com/office/drawing/2014/main" id="{255424E3-7CAB-4DE9-A652-DA262E3DD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0" y="351130"/>
            <a:ext cx="3032217" cy="2369260"/>
          </a:xfrm>
          <a:prstGeom prst="rect">
            <a:avLst/>
          </a:prstGeom>
          <a:ln>
            <a:noFill/>
          </a:ln>
          <a:effectLst/>
        </p:spPr>
      </p:pic>
      <p:sp>
        <p:nvSpPr>
          <p:cNvPr id="2" name="Title 1">
            <a:extLst>
              <a:ext uri="{FF2B5EF4-FFF2-40B4-BE49-F238E27FC236}">
                <a16:creationId xmlns:a16="http://schemas.microsoft.com/office/drawing/2014/main" id="{C03AC472-04BB-4652-B0DD-F953CAC16A3F}"/>
              </a:ext>
            </a:extLst>
          </p:cNvPr>
          <p:cNvSpPr>
            <a:spLocks noGrp="1"/>
          </p:cNvSpPr>
          <p:nvPr>
            <p:ph type="title"/>
          </p:nvPr>
        </p:nvSpPr>
        <p:spPr>
          <a:xfrm>
            <a:off x="3632200" y="20930"/>
            <a:ext cx="7721600" cy="1325563"/>
          </a:xfrm>
        </p:spPr>
        <p:txBody>
          <a:bodyPr/>
          <a:lstStyle/>
          <a:p>
            <a:r>
              <a:rPr lang="en-US" dirty="0"/>
              <a:t>Key Points</a:t>
            </a:r>
          </a:p>
        </p:txBody>
      </p:sp>
      <p:sp>
        <p:nvSpPr>
          <p:cNvPr id="3" name="Content Placeholder 2">
            <a:extLst>
              <a:ext uri="{FF2B5EF4-FFF2-40B4-BE49-F238E27FC236}">
                <a16:creationId xmlns:a16="http://schemas.microsoft.com/office/drawing/2014/main" id="{4BA227B3-00B5-4845-A601-F86ADA4D8190}"/>
              </a:ext>
            </a:extLst>
          </p:cNvPr>
          <p:cNvSpPr>
            <a:spLocks noGrp="1"/>
          </p:cNvSpPr>
          <p:nvPr>
            <p:ph idx="1"/>
          </p:nvPr>
        </p:nvSpPr>
        <p:spPr>
          <a:xfrm>
            <a:off x="3632200" y="1167460"/>
            <a:ext cx="8229600" cy="5669610"/>
          </a:xfrm>
        </p:spPr>
        <p:txBody>
          <a:bodyPr>
            <a:normAutofit fontScale="92500" lnSpcReduction="10000"/>
          </a:bodyPr>
          <a:lstStyle/>
          <a:p>
            <a:r>
              <a:rPr lang="en-US" dirty="0"/>
              <a:t>Will ask neighborhood representatives </a:t>
            </a:r>
            <a:r>
              <a:rPr lang="en-US" i="1" dirty="0"/>
              <a:t>(a new role!) </a:t>
            </a:r>
            <a:r>
              <a:rPr lang="en-US" dirty="0"/>
              <a:t>to complete this at least quarterly; or more often as issues arise. </a:t>
            </a:r>
          </a:p>
          <a:p>
            <a:r>
              <a:rPr lang="en-US" dirty="0"/>
              <a:t>Other park neighbors and volunteers may also complete this dashboard assessment anytime. </a:t>
            </a:r>
          </a:p>
          <a:p>
            <a:r>
              <a:rPr lang="en-US" dirty="0"/>
              <a:t>Automated email will go to PMAC &amp; DCR when updates are added.</a:t>
            </a:r>
          </a:p>
          <a:p>
            <a:r>
              <a:rPr lang="en-US" i="1" dirty="0"/>
              <a:t>Emphasize that this does not replace direct reporting.</a:t>
            </a:r>
          </a:p>
          <a:p>
            <a:r>
              <a:rPr lang="en-US" dirty="0"/>
              <a:t>PMAC leadership team will fill out updates with milestones, challenges/setbacks, and statistics.  For example – updates about the lighting repairs, milestones for the skatepark project. </a:t>
            </a:r>
          </a:p>
          <a:p>
            <a:r>
              <a:rPr lang="en-US" dirty="0"/>
              <a:t>Other statistics will also appear on the dashboard, such as 311 reports; bike traffic and </a:t>
            </a:r>
            <a:r>
              <a:rPr lang="en-US" dirty="0" err="1"/>
              <a:t>BlueBikes</a:t>
            </a:r>
            <a:r>
              <a:rPr lang="en-US" dirty="0"/>
              <a:t> counts; other items.</a:t>
            </a:r>
          </a:p>
        </p:txBody>
      </p:sp>
    </p:spTree>
    <p:extLst>
      <p:ext uri="{BB962C8B-B14F-4D97-AF65-F5344CB8AC3E}">
        <p14:creationId xmlns:p14="http://schemas.microsoft.com/office/powerpoint/2010/main" val="21890769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Text&#10;&#10;Description automatically generated">
            <a:extLst>
              <a:ext uri="{FF2B5EF4-FFF2-40B4-BE49-F238E27FC236}">
                <a16:creationId xmlns:a16="http://schemas.microsoft.com/office/drawing/2014/main" id="{255424E3-7CAB-4DE9-A652-DA262E3DD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0" y="351130"/>
            <a:ext cx="3032217" cy="2369260"/>
          </a:xfrm>
          <a:prstGeom prst="rect">
            <a:avLst/>
          </a:prstGeom>
          <a:ln>
            <a:noFill/>
          </a:ln>
          <a:effectLst/>
        </p:spPr>
      </p:pic>
      <p:sp>
        <p:nvSpPr>
          <p:cNvPr id="2" name="Title 1">
            <a:extLst>
              <a:ext uri="{FF2B5EF4-FFF2-40B4-BE49-F238E27FC236}">
                <a16:creationId xmlns:a16="http://schemas.microsoft.com/office/drawing/2014/main" id="{C03AC472-04BB-4652-B0DD-F953CAC16A3F}"/>
              </a:ext>
            </a:extLst>
          </p:cNvPr>
          <p:cNvSpPr>
            <a:spLocks noGrp="1"/>
          </p:cNvSpPr>
          <p:nvPr>
            <p:ph type="title"/>
          </p:nvPr>
        </p:nvSpPr>
        <p:spPr>
          <a:xfrm>
            <a:off x="3632200" y="365125"/>
            <a:ext cx="7721600" cy="1325563"/>
          </a:xfrm>
        </p:spPr>
        <p:txBody>
          <a:bodyPr/>
          <a:lstStyle/>
          <a:p>
            <a:r>
              <a:rPr lang="en-US" dirty="0"/>
              <a:t>For Discussion</a:t>
            </a:r>
          </a:p>
        </p:txBody>
      </p:sp>
      <p:sp>
        <p:nvSpPr>
          <p:cNvPr id="3" name="Content Placeholder 2">
            <a:extLst>
              <a:ext uri="{FF2B5EF4-FFF2-40B4-BE49-F238E27FC236}">
                <a16:creationId xmlns:a16="http://schemas.microsoft.com/office/drawing/2014/main" id="{4BA227B3-00B5-4845-A601-F86ADA4D8190}"/>
              </a:ext>
            </a:extLst>
          </p:cNvPr>
          <p:cNvSpPr>
            <a:spLocks noGrp="1"/>
          </p:cNvSpPr>
          <p:nvPr>
            <p:ph idx="1"/>
          </p:nvPr>
        </p:nvSpPr>
        <p:spPr>
          <a:xfrm>
            <a:off x="3632200" y="1535760"/>
            <a:ext cx="8229600" cy="5080940"/>
          </a:xfrm>
        </p:spPr>
        <p:txBody>
          <a:bodyPr>
            <a:normAutofit fontScale="92500" lnSpcReduction="10000"/>
          </a:bodyPr>
          <a:lstStyle/>
          <a:p>
            <a:r>
              <a:rPr lang="en-US" sz="3200" dirty="0"/>
              <a:t>Identify areas for neighborhood representative system. </a:t>
            </a:r>
          </a:p>
          <a:p>
            <a:r>
              <a:rPr lang="en-US" sz="3200" dirty="0"/>
              <a:t>Identify ways to reach out to invite neighborhood representatives.</a:t>
            </a:r>
          </a:p>
          <a:p>
            <a:r>
              <a:rPr lang="en-US" sz="3200" dirty="0"/>
              <a:t>Define additional parts of the role of a neighborhood representative. </a:t>
            </a:r>
          </a:p>
          <a:p>
            <a:r>
              <a:rPr lang="en-US" sz="3200" dirty="0"/>
              <a:t>Refine questions to be included in the dashboard assessment.</a:t>
            </a:r>
          </a:p>
          <a:p>
            <a:r>
              <a:rPr lang="en-US" sz="3200" dirty="0"/>
              <a:t>List other statistics (such as the </a:t>
            </a:r>
            <a:r>
              <a:rPr lang="en-US" sz="3200" dirty="0" err="1"/>
              <a:t>BlueBikes</a:t>
            </a:r>
            <a:r>
              <a:rPr lang="en-US" sz="3200" dirty="0"/>
              <a:t> counts).</a:t>
            </a:r>
          </a:p>
          <a:p>
            <a:r>
              <a:rPr lang="en-US" sz="3200" dirty="0"/>
              <a:t>Describe ways of promoting, sharing and using this information.</a:t>
            </a:r>
          </a:p>
        </p:txBody>
      </p:sp>
    </p:spTree>
    <p:extLst>
      <p:ext uri="{BB962C8B-B14F-4D97-AF65-F5344CB8AC3E}">
        <p14:creationId xmlns:p14="http://schemas.microsoft.com/office/powerpoint/2010/main" val="311683946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Text&#10;&#10;Description automatically generated">
            <a:extLst>
              <a:ext uri="{FF2B5EF4-FFF2-40B4-BE49-F238E27FC236}">
                <a16:creationId xmlns:a16="http://schemas.microsoft.com/office/drawing/2014/main" id="{255424E3-7CAB-4DE9-A652-DA262E3DD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6837"/>
            <a:ext cx="2754373" cy="2152163"/>
          </a:xfrm>
          <a:prstGeom prst="rect">
            <a:avLst/>
          </a:prstGeom>
          <a:ln>
            <a:noFill/>
          </a:ln>
          <a:effectLst/>
        </p:spPr>
      </p:pic>
      <p:graphicFrame>
        <p:nvGraphicFramePr>
          <p:cNvPr id="3" name="Diagram 2">
            <a:extLst>
              <a:ext uri="{FF2B5EF4-FFF2-40B4-BE49-F238E27FC236}">
                <a16:creationId xmlns:a16="http://schemas.microsoft.com/office/drawing/2014/main" id="{F2E31CF1-0E95-4A6F-B6E6-BD4B68DDEF85}"/>
              </a:ext>
            </a:extLst>
          </p:cNvPr>
          <p:cNvGraphicFramePr/>
          <p:nvPr>
            <p:extLst>
              <p:ext uri="{D42A27DB-BD31-4B8C-83A1-F6EECF244321}">
                <p14:modId xmlns:p14="http://schemas.microsoft.com/office/powerpoint/2010/main" val="3330818446"/>
              </p:ext>
            </p:extLst>
          </p:nvPr>
        </p:nvGraphicFramePr>
        <p:xfrm>
          <a:off x="3810000" y="129487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32FFD1AB-CCD9-4D15-981A-17FAAB4A3D27}"/>
              </a:ext>
            </a:extLst>
          </p:cNvPr>
          <p:cNvSpPr>
            <a:spLocks noGrp="1"/>
          </p:cNvSpPr>
          <p:nvPr>
            <p:ph type="ctrTitle"/>
          </p:nvPr>
        </p:nvSpPr>
        <p:spPr>
          <a:xfrm>
            <a:off x="127000" y="152929"/>
            <a:ext cx="9144000" cy="1049337"/>
          </a:xfrm>
        </p:spPr>
        <p:txBody>
          <a:bodyPr/>
          <a:lstStyle/>
          <a:p>
            <a:r>
              <a:rPr lang="en-US" dirty="0"/>
              <a:t>Elements of the Dashboard</a:t>
            </a:r>
          </a:p>
        </p:txBody>
      </p:sp>
    </p:spTree>
    <p:extLst>
      <p:ext uri="{BB962C8B-B14F-4D97-AF65-F5344CB8AC3E}">
        <p14:creationId xmlns:p14="http://schemas.microsoft.com/office/powerpoint/2010/main" val="5711806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AC472-04BB-4652-B0DD-F953CAC16A3F}"/>
              </a:ext>
            </a:extLst>
          </p:cNvPr>
          <p:cNvSpPr>
            <a:spLocks noGrp="1"/>
          </p:cNvSpPr>
          <p:nvPr>
            <p:ph type="title"/>
          </p:nvPr>
        </p:nvSpPr>
        <p:spPr>
          <a:xfrm>
            <a:off x="198783" y="177248"/>
            <a:ext cx="10674626" cy="1325563"/>
          </a:xfrm>
        </p:spPr>
        <p:txBody>
          <a:bodyPr>
            <a:normAutofit/>
          </a:bodyPr>
          <a:lstStyle/>
          <a:p>
            <a:r>
              <a:rPr lang="en-US" dirty="0"/>
              <a:t>Other Potential Data Sources:</a:t>
            </a:r>
            <a:br>
              <a:rPr lang="en-US" dirty="0"/>
            </a:br>
            <a:r>
              <a:rPr lang="en-US" dirty="0"/>
              <a:t>SWCP Website Data</a:t>
            </a:r>
          </a:p>
        </p:txBody>
      </p:sp>
      <p:graphicFrame>
        <p:nvGraphicFramePr>
          <p:cNvPr id="5" name="Chart 4">
            <a:extLst>
              <a:ext uri="{FF2B5EF4-FFF2-40B4-BE49-F238E27FC236}">
                <a16:creationId xmlns:a16="http://schemas.microsoft.com/office/drawing/2014/main" id="{E747D60E-B574-4555-974D-EC219897C970}"/>
              </a:ext>
            </a:extLst>
          </p:cNvPr>
          <p:cNvGraphicFramePr>
            <a:graphicFrameLocks/>
          </p:cNvGraphicFramePr>
          <p:nvPr>
            <p:extLst>
              <p:ext uri="{D42A27DB-BD31-4B8C-83A1-F6EECF244321}">
                <p14:modId xmlns:p14="http://schemas.microsoft.com/office/powerpoint/2010/main" val="1059526271"/>
              </p:ext>
            </p:extLst>
          </p:nvPr>
        </p:nvGraphicFramePr>
        <p:xfrm>
          <a:off x="808383" y="1933303"/>
          <a:ext cx="4756394" cy="42584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3">
            <a:extLst>
              <a:ext uri="{FF2B5EF4-FFF2-40B4-BE49-F238E27FC236}">
                <a16:creationId xmlns:a16="http://schemas.microsoft.com/office/drawing/2014/main" id="{62B8FF89-45EF-435E-9EC5-F4113F8EED28}"/>
              </a:ext>
            </a:extLst>
          </p:cNvPr>
          <p:cNvGraphicFramePr>
            <a:graphicFrameLocks noGrp="1"/>
          </p:cNvGraphicFramePr>
          <p:nvPr>
            <p:extLst>
              <p:ext uri="{D42A27DB-BD31-4B8C-83A1-F6EECF244321}">
                <p14:modId xmlns:p14="http://schemas.microsoft.com/office/powerpoint/2010/main" val="3787742694"/>
              </p:ext>
            </p:extLst>
          </p:nvPr>
        </p:nvGraphicFramePr>
        <p:xfrm>
          <a:off x="6425852" y="1480666"/>
          <a:ext cx="5398717" cy="4569405"/>
        </p:xfrm>
        <a:graphic>
          <a:graphicData uri="http://schemas.openxmlformats.org/drawingml/2006/table">
            <a:tbl>
              <a:tblPr firstRow="1" bandRow="1">
                <a:tableStyleId>{5C22544A-7EE6-4342-B048-85BDC9FD1C3A}</a:tableStyleId>
              </a:tblPr>
              <a:tblGrid>
                <a:gridCol w="3898127">
                  <a:extLst>
                    <a:ext uri="{9D8B030D-6E8A-4147-A177-3AD203B41FA5}">
                      <a16:colId xmlns:a16="http://schemas.microsoft.com/office/drawing/2014/main" val="1233300182"/>
                    </a:ext>
                  </a:extLst>
                </a:gridCol>
                <a:gridCol w="1500590">
                  <a:extLst>
                    <a:ext uri="{9D8B030D-6E8A-4147-A177-3AD203B41FA5}">
                      <a16:colId xmlns:a16="http://schemas.microsoft.com/office/drawing/2014/main" val="3433334990"/>
                    </a:ext>
                  </a:extLst>
                </a:gridCol>
              </a:tblGrid>
              <a:tr h="1320637">
                <a:tc>
                  <a:txBody>
                    <a:bodyPr/>
                    <a:lstStyle/>
                    <a:p>
                      <a:r>
                        <a:rPr lang="en-US" sz="2000" dirty="0"/>
                        <a:t>Statistic</a:t>
                      </a:r>
                    </a:p>
                  </a:txBody>
                  <a:tcPr/>
                </a:tc>
                <a:tc>
                  <a:txBody>
                    <a:bodyPr/>
                    <a:lstStyle/>
                    <a:p>
                      <a:pPr algn="ctr"/>
                      <a:r>
                        <a:rPr lang="en-US" sz="2000" dirty="0"/>
                        <a:t>Current Year</a:t>
                      </a:r>
                    </a:p>
                  </a:txBody>
                  <a:tcPr/>
                </a:tc>
                <a:extLst>
                  <a:ext uri="{0D108BD9-81ED-4DB2-BD59-A6C34878D82A}">
                    <a16:rowId xmlns:a16="http://schemas.microsoft.com/office/drawing/2014/main" val="424217788"/>
                  </a:ext>
                </a:extLst>
              </a:tr>
              <a:tr h="765131">
                <a:tc>
                  <a:txBody>
                    <a:bodyPr/>
                    <a:lstStyle/>
                    <a:p>
                      <a:r>
                        <a:rPr lang="en-US" sz="2000" dirty="0"/>
                        <a:t>Park Stewardship Volunteer Hours</a:t>
                      </a:r>
                    </a:p>
                  </a:txBody>
                  <a:tcPr/>
                </a:tc>
                <a:tc>
                  <a:txBody>
                    <a:bodyPr/>
                    <a:lstStyle/>
                    <a:p>
                      <a:pPr algn="ctr"/>
                      <a:r>
                        <a:rPr lang="en-US" sz="2000" dirty="0"/>
                        <a:t>2156</a:t>
                      </a:r>
                    </a:p>
                  </a:txBody>
                  <a:tcPr/>
                </a:tc>
                <a:extLst>
                  <a:ext uri="{0D108BD9-81ED-4DB2-BD59-A6C34878D82A}">
                    <a16:rowId xmlns:a16="http://schemas.microsoft.com/office/drawing/2014/main" val="3729477761"/>
                  </a:ext>
                </a:extLst>
              </a:tr>
              <a:tr h="8740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Community Gardeners – Total Gardens Assigned</a:t>
                      </a:r>
                    </a:p>
                  </a:txBody>
                  <a:tcPr/>
                </a:tc>
                <a:tc>
                  <a:txBody>
                    <a:bodyPr/>
                    <a:lstStyle/>
                    <a:p>
                      <a:pPr algn="ctr"/>
                      <a:endParaRPr lang="en-US" sz="2000" dirty="0"/>
                    </a:p>
                  </a:txBody>
                  <a:tcPr/>
                </a:tc>
                <a:extLst>
                  <a:ext uri="{0D108BD9-81ED-4DB2-BD59-A6C34878D82A}">
                    <a16:rowId xmlns:a16="http://schemas.microsoft.com/office/drawing/2014/main" val="3224940706"/>
                  </a:ext>
                </a:extLst>
              </a:tr>
              <a:tr h="844463">
                <a:tc>
                  <a:txBody>
                    <a:bodyPr/>
                    <a:lstStyle/>
                    <a:p>
                      <a:r>
                        <a:rPr lang="en-US" sz="2000" dirty="0"/>
                        <a:t>Community Gardeners – Newly Assigned this Year</a:t>
                      </a:r>
                    </a:p>
                  </a:txBody>
                  <a:tcPr/>
                </a:tc>
                <a:tc>
                  <a:txBody>
                    <a:bodyPr/>
                    <a:lstStyle/>
                    <a:p>
                      <a:pPr algn="ctr"/>
                      <a:endParaRPr lang="en-US" sz="2000" dirty="0"/>
                    </a:p>
                  </a:txBody>
                  <a:tcPr/>
                </a:tc>
                <a:extLst>
                  <a:ext uri="{0D108BD9-81ED-4DB2-BD59-A6C34878D82A}">
                    <a16:rowId xmlns:a16="http://schemas.microsoft.com/office/drawing/2014/main" val="3053715541"/>
                  </a:ext>
                </a:extLst>
              </a:tr>
              <a:tr h="765131">
                <a:tc>
                  <a:txBody>
                    <a:bodyPr/>
                    <a:lstStyle/>
                    <a:p>
                      <a:r>
                        <a:rPr lang="en-US" sz="2000" dirty="0"/>
                        <a:t>PMAC Email List / Membership</a:t>
                      </a:r>
                    </a:p>
                  </a:txBody>
                  <a:tcPr/>
                </a:tc>
                <a:tc>
                  <a:txBody>
                    <a:bodyPr/>
                    <a:lstStyle/>
                    <a:p>
                      <a:pPr algn="ctr"/>
                      <a:endParaRPr lang="en-US" sz="2000" dirty="0"/>
                    </a:p>
                  </a:txBody>
                  <a:tcPr/>
                </a:tc>
                <a:extLst>
                  <a:ext uri="{0D108BD9-81ED-4DB2-BD59-A6C34878D82A}">
                    <a16:rowId xmlns:a16="http://schemas.microsoft.com/office/drawing/2014/main" val="2687777721"/>
                  </a:ext>
                </a:extLst>
              </a:tr>
            </a:tbl>
          </a:graphicData>
        </a:graphic>
      </p:graphicFrame>
    </p:spTree>
    <p:extLst>
      <p:ext uri="{BB962C8B-B14F-4D97-AF65-F5344CB8AC3E}">
        <p14:creationId xmlns:p14="http://schemas.microsoft.com/office/powerpoint/2010/main" val="20716391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AC472-04BB-4652-B0DD-F953CAC16A3F}"/>
              </a:ext>
            </a:extLst>
          </p:cNvPr>
          <p:cNvSpPr>
            <a:spLocks noGrp="1"/>
          </p:cNvSpPr>
          <p:nvPr>
            <p:ph type="title"/>
          </p:nvPr>
        </p:nvSpPr>
        <p:spPr>
          <a:xfrm>
            <a:off x="198783" y="177248"/>
            <a:ext cx="10674626" cy="1325563"/>
          </a:xfrm>
        </p:spPr>
        <p:txBody>
          <a:bodyPr>
            <a:normAutofit/>
          </a:bodyPr>
          <a:lstStyle/>
          <a:p>
            <a:r>
              <a:rPr lang="en-US" dirty="0"/>
              <a:t>Other Potential Data Sources:</a:t>
            </a:r>
            <a:br>
              <a:rPr lang="en-US" dirty="0"/>
            </a:br>
            <a:r>
              <a:rPr lang="en-US" dirty="0"/>
              <a:t>MBTA Station Data</a:t>
            </a:r>
          </a:p>
        </p:txBody>
      </p:sp>
      <p:graphicFrame>
        <p:nvGraphicFramePr>
          <p:cNvPr id="8" name="Chart 7">
            <a:extLst>
              <a:ext uri="{FF2B5EF4-FFF2-40B4-BE49-F238E27FC236}">
                <a16:creationId xmlns:a16="http://schemas.microsoft.com/office/drawing/2014/main" id="{D60F035E-57BE-4E73-A364-50A321C9AB3B}"/>
              </a:ext>
            </a:extLst>
          </p:cNvPr>
          <p:cNvGraphicFramePr/>
          <p:nvPr>
            <p:extLst>
              <p:ext uri="{D42A27DB-BD31-4B8C-83A1-F6EECF244321}">
                <p14:modId xmlns:p14="http://schemas.microsoft.com/office/powerpoint/2010/main" val="2068022675"/>
              </p:ext>
            </p:extLst>
          </p:nvPr>
        </p:nvGraphicFramePr>
        <p:xfrm>
          <a:off x="2032000" y="1439333"/>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31696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AC472-04BB-4652-B0DD-F953CAC16A3F}"/>
              </a:ext>
            </a:extLst>
          </p:cNvPr>
          <p:cNvSpPr>
            <a:spLocks noGrp="1"/>
          </p:cNvSpPr>
          <p:nvPr>
            <p:ph type="title"/>
          </p:nvPr>
        </p:nvSpPr>
        <p:spPr>
          <a:xfrm>
            <a:off x="228600" y="266700"/>
            <a:ext cx="7721600" cy="1325563"/>
          </a:xfrm>
        </p:spPr>
        <p:txBody>
          <a:bodyPr/>
          <a:lstStyle/>
          <a:p>
            <a:r>
              <a:rPr lang="en-US" dirty="0"/>
              <a:t>Other Potential Data Sources:</a:t>
            </a:r>
            <a:br>
              <a:rPr lang="en-US" dirty="0"/>
            </a:br>
            <a:r>
              <a:rPr lang="en-US" dirty="0"/>
              <a:t>Blue Bikes Data</a:t>
            </a:r>
          </a:p>
        </p:txBody>
      </p:sp>
      <p:pic>
        <p:nvPicPr>
          <p:cNvPr id="7" name="Picture 6" descr="Chart, bar chart&#10;&#10;Description automatically generated">
            <a:extLst>
              <a:ext uri="{FF2B5EF4-FFF2-40B4-BE49-F238E27FC236}">
                <a16:creationId xmlns:a16="http://schemas.microsoft.com/office/drawing/2014/main" id="{87C17964-32DE-469D-97DF-4A9B7C350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3532" y="1736147"/>
            <a:ext cx="5505864" cy="40136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descr="Chart, line chart&#10;&#10;Description automatically generated">
            <a:extLst>
              <a:ext uri="{FF2B5EF4-FFF2-40B4-BE49-F238E27FC236}">
                <a16:creationId xmlns:a16="http://schemas.microsoft.com/office/drawing/2014/main" id="{E8E29E82-566E-4220-8722-6D31A8F40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324" y="1841005"/>
            <a:ext cx="5362025" cy="39088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41953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AC472-04BB-4652-B0DD-F953CAC16A3F}"/>
              </a:ext>
            </a:extLst>
          </p:cNvPr>
          <p:cNvSpPr>
            <a:spLocks noGrp="1"/>
          </p:cNvSpPr>
          <p:nvPr>
            <p:ph type="title"/>
          </p:nvPr>
        </p:nvSpPr>
        <p:spPr>
          <a:xfrm>
            <a:off x="228600" y="266700"/>
            <a:ext cx="7721600" cy="1325563"/>
          </a:xfrm>
        </p:spPr>
        <p:txBody>
          <a:bodyPr/>
          <a:lstStyle/>
          <a:p>
            <a:r>
              <a:rPr lang="en-US" dirty="0"/>
              <a:t>Other Potential Data Sources:</a:t>
            </a:r>
            <a:br>
              <a:rPr lang="en-US" dirty="0"/>
            </a:br>
            <a:r>
              <a:rPr lang="en-US" dirty="0"/>
              <a:t>Blue Bikes Data</a:t>
            </a:r>
          </a:p>
        </p:txBody>
      </p:sp>
      <p:sp>
        <p:nvSpPr>
          <p:cNvPr id="5" name="Block Arc 4">
            <a:extLst>
              <a:ext uri="{FF2B5EF4-FFF2-40B4-BE49-F238E27FC236}">
                <a16:creationId xmlns:a16="http://schemas.microsoft.com/office/drawing/2014/main" id="{AFE8EF52-C6FC-43F0-9C06-3276A078B0D7}"/>
              </a:ext>
            </a:extLst>
          </p:cNvPr>
          <p:cNvSpPr/>
          <p:nvPr/>
        </p:nvSpPr>
        <p:spPr>
          <a:xfrm>
            <a:off x="2175303" y="3498573"/>
            <a:ext cx="3177793" cy="3548270"/>
          </a:xfrm>
          <a:prstGeom prst="blockArc">
            <a:avLst>
              <a:gd name="adj1" fmla="val 10800000"/>
              <a:gd name="adj2" fmla="val 21430720"/>
              <a:gd name="adj3" fmla="val 10294"/>
            </a:avLst>
          </a:prstGeom>
          <a:solidFill>
            <a:schemeClr val="accent6">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Block Arc 5">
            <a:extLst>
              <a:ext uri="{FF2B5EF4-FFF2-40B4-BE49-F238E27FC236}">
                <a16:creationId xmlns:a16="http://schemas.microsoft.com/office/drawing/2014/main" id="{0FDA7750-2354-4AA6-980C-637F52FC2127}"/>
              </a:ext>
            </a:extLst>
          </p:cNvPr>
          <p:cNvSpPr/>
          <p:nvPr/>
        </p:nvSpPr>
        <p:spPr>
          <a:xfrm rot="20077753">
            <a:off x="6741928" y="3013982"/>
            <a:ext cx="3051313" cy="3548270"/>
          </a:xfrm>
          <a:prstGeom prst="blockArc">
            <a:avLst>
              <a:gd name="adj1" fmla="val 11151479"/>
              <a:gd name="adj2" fmla="val 18750340"/>
              <a:gd name="adj3" fmla="val 17424"/>
            </a:avLst>
          </a:prstGeom>
          <a:solidFill>
            <a:schemeClr val="accent6">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62DF3B71-C632-416C-B754-AB26A2D5253A}"/>
              </a:ext>
            </a:extLst>
          </p:cNvPr>
          <p:cNvSpPr txBox="1"/>
          <p:nvPr/>
        </p:nvSpPr>
        <p:spPr>
          <a:xfrm>
            <a:off x="575296" y="2801076"/>
            <a:ext cx="4735996" cy="646331"/>
          </a:xfrm>
          <a:prstGeom prst="rect">
            <a:avLst/>
          </a:prstGeom>
          <a:noFill/>
        </p:spPr>
        <p:txBody>
          <a:bodyPr wrap="square" rtlCol="0">
            <a:spAutoFit/>
          </a:bodyPr>
          <a:lstStyle/>
          <a:p>
            <a:r>
              <a:rPr lang="en-US" b="1" dirty="0"/>
              <a:t>3,045</a:t>
            </a:r>
            <a:r>
              <a:rPr lang="en-US" dirty="0"/>
              <a:t> Blue Bike trips that started and ended at one of the eight docks on the SWCP</a:t>
            </a:r>
          </a:p>
        </p:txBody>
      </p:sp>
      <p:sp>
        <p:nvSpPr>
          <p:cNvPr id="14" name="TextBox 13">
            <a:extLst>
              <a:ext uri="{FF2B5EF4-FFF2-40B4-BE49-F238E27FC236}">
                <a16:creationId xmlns:a16="http://schemas.microsoft.com/office/drawing/2014/main" id="{A31BEEF5-8083-4B65-9193-E4CF161510C9}"/>
              </a:ext>
            </a:extLst>
          </p:cNvPr>
          <p:cNvSpPr txBox="1"/>
          <p:nvPr/>
        </p:nvSpPr>
        <p:spPr>
          <a:xfrm>
            <a:off x="7989853" y="1927792"/>
            <a:ext cx="4202147" cy="923330"/>
          </a:xfrm>
          <a:prstGeom prst="rect">
            <a:avLst/>
          </a:prstGeom>
          <a:noFill/>
        </p:spPr>
        <p:txBody>
          <a:bodyPr wrap="square" rtlCol="0">
            <a:spAutoFit/>
          </a:bodyPr>
          <a:lstStyle/>
          <a:p>
            <a:r>
              <a:rPr lang="en-US" b="1" dirty="0"/>
              <a:t>18,975 </a:t>
            </a:r>
            <a:r>
              <a:rPr lang="en-US" dirty="0"/>
              <a:t>total trips either </a:t>
            </a:r>
            <a:r>
              <a:rPr lang="en-US" b="1" dirty="0"/>
              <a:t>starting </a:t>
            </a:r>
            <a:r>
              <a:rPr lang="en-US" b="1" u="sng" dirty="0"/>
              <a:t>or</a:t>
            </a:r>
            <a:r>
              <a:rPr lang="en-US" b="1" dirty="0"/>
              <a:t> ending </a:t>
            </a:r>
            <a:r>
              <a:rPr lang="en-US" dirty="0"/>
              <a:t>at one of the eight docks on the corridor, regardless of destination or origin</a:t>
            </a:r>
          </a:p>
        </p:txBody>
      </p:sp>
      <p:sp>
        <p:nvSpPr>
          <p:cNvPr id="16" name="TextBox 15">
            <a:extLst>
              <a:ext uri="{FF2B5EF4-FFF2-40B4-BE49-F238E27FC236}">
                <a16:creationId xmlns:a16="http://schemas.microsoft.com/office/drawing/2014/main" id="{3769792E-F806-4BA7-835F-015835BB9221}"/>
              </a:ext>
            </a:extLst>
          </p:cNvPr>
          <p:cNvSpPr txBox="1"/>
          <p:nvPr/>
        </p:nvSpPr>
        <p:spPr>
          <a:xfrm>
            <a:off x="974529" y="5717389"/>
            <a:ext cx="8861839" cy="369332"/>
          </a:xfrm>
          <a:prstGeom prst="rect">
            <a:avLst/>
          </a:prstGeom>
          <a:noFill/>
        </p:spPr>
        <p:txBody>
          <a:bodyPr wrap="square" rtlCol="0">
            <a:spAutoFit/>
          </a:bodyPr>
          <a:lstStyle/>
          <a:p>
            <a:r>
              <a:rPr lang="en-US" dirty="0"/>
              <a:t>Or </a:t>
            </a:r>
            <a:r>
              <a:rPr lang="en-US" b="1" dirty="0"/>
              <a:t>3,919 </a:t>
            </a:r>
            <a:r>
              <a:rPr lang="en-US" dirty="0"/>
              <a:t>trips that started and ended at one of the 12 docks on or very close to the SWCP.</a:t>
            </a:r>
          </a:p>
        </p:txBody>
      </p:sp>
      <p:pic>
        <p:nvPicPr>
          <p:cNvPr id="18" name="Graphic 17" descr="Cycling">
            <a:extLst>
              <a:ext uri="{FF2B5EF4-FFF2-40B4-BE49-F238E27FC236}">
                <a16:creationId xmlns:a16="http://schemas.microsoft.com/office/drawing/2014/main" id="{3B2AEABB-C3B9-4CD7-9654-384B070081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7319" y="4139648"/>
            <a:ext cx="914400" cy="914400"/>
          </a:xfrm>
          <a:prstGeom prst="rect">
            <a:avLst/>
          </a:prstGeom>
        </p:spPr>
      </p:pic>
      <p:pic>
        <p:nvPicPr>
          <p:cNvPr id="20" name="Graphic 19" descr="Cycling">
            <a:extLst>
              <a:ext uri="{FF2B5EF4-FFF2-40B4-BE49-F238E27FC236}">
                <a16:creationId xmlns:a16="http://schemas.microsoft.com/office/drawing/2014/main" id="{28DB24B2-9D3D-46B6-B399-B8A13ACC55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74899" y="2888319"/>
            <a:ext cx="914400" cy="914400"/>
          </a:xfrm>
          <a:prstGeom prst="rect">
            <a:avLst/>
          </a:prstGeom>
        </p:spPr>
      </p:pic>
      <p:sp>
        <p:nvSpPr>
          <p:cNvPr id="22" name="Block Arc 21">
            <a:extLst>
              <a:ext uri="{FF2B5EF4-FFF2-40B4-BE49-F238E27FC236}">
                <a16:creationId xmlns:a16="http://schemas.microsoft.com/office/drawing/2014/main" id="{B08DE81F-5BC9-4C38-A5EC-733BDDC5B3A7}"/>
              </a:ext>
            </a:extLst>
          </p:cNvPr>
          <p:cNvSpPr/>
          <p:nvPr/>
        </p:nvSpPr>
        <p:spPr>
          <a:xfrm>
            <a:off x="3672831" y="3429000"/>
            <a:ext cx="3177793" cy="3548270"/>
          </a:xfrm>
          <a:prstGeom prst="blockArc">
            <a:avLst>
              <a:gd name="adj1" fmla="val 10800000"/>
              <a:gd name="adj2" fmla="val 21430720"/>
              <a:gd name="adj3" fmla="val 10294"/>
            </a:avLst>
          </a:prstGeom>
          <a:solidFill>
            <a:schemeClr val="accent6">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Block Arc 23">
            <a:extLst>
              <a:ext uri="{FF2B5EF4-FFF2-40B4-BE49-F238E27FC236}">
                <a16:creationId xmlns:a16="http://schemas.microsoft.com/office/drawing/2014/main" id="{89ED55CA-BF32-4684-82C0-6688FAF42672}"/>
              </a:ext>
            </a:extLst>
          </p:cNvPr>
          <p:cNvSpPr/>
          <p:nvPr/>
        </p:nvSpPr>
        <p:spPr>
          <a:xfrm>
            <a:off x="4880137" y="3496579"/>
            <a:ext cx="3177793" cy="3548270"/>
          </a:xfrm>
          <a:prstGeom prst="blockArc">
            <a:avLst>
              <a:gd name="adj1" fmla="val 10800000"/>
              <a:gd name="adj2" fmla="val 21430720"/>
              <a:gd name="adj3" fmla="val 10294"/>
            </a:avLst>
          </a:prstGeom>
          <a:solidFill>
            <a:schemeClr val="accent6">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66F78DE3-E5BC-4554-BA71-A4695AF30406}"/>
              </a:ext>
            </a:extLst>
          </p:cNvPr>
          <p:cNvSpPr/>
          <p:nvPr/>
        </p:nvSpPr>
        <p:spPr>
          <a:xfrm>
            <a:off x="1311965" y="5098774"/>
            <a:ext cx="9949070" cy="34786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FDF229A-F6F7-49CC-996A-EA04D8517ED9}"/>
              </a:ext>
            </a:extLst>
          </p:cNvPr>
          <p:cNvSpPr txBox="1"/>
          <p:nvPr/>
        </p:nvSpPr>
        <p:spPr>
          <a:xfrm>
            <a:off x="228599" y="1558883"/>
            <a:ext cx="7537537" cy="923330"/>
          </a:xfrm>
          <a:prstGeom prst="rect">
            <a:avLst/>
          </a:prstGeom>
          <a:solidFill>
            <a:schemeClr val="tx2">
              <a:lumMod val="20000"/>
              <a:lumOff val="80000"/>
            </a:schemeClr>
          </a:solidFill>
        </p:spPr>
        <p:txBody>
          <a:bodyPr wrap="square">
            <a:spAutoFit/>
          </a:bodyPr>
          <a:lstStyle/>
          <a:p>
            <a:r>
              <a:rPr lang="en-US" dirty="0"/>
              <a:t>in September 2020, there were nearly 19,000 trips involving docks on the Corridor.  There were 3,000 trips that started and ended in the Corridor, so the number that rode on the SWCP path is somewhere in between. </a:t>
            </a:r>
          </a:p>
        </p:txBody>
      </p:sp>
    </p:spTree>
    <p:extLst>
      <p:ext uri="{BB962C8B-B14F-4D97-AF65-F5344CB8AC3E}">
        <p14:creationId xmlns:p14="http://schemas.microsoft.com/office/powerpoint/2010/main" val="35127426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AC472-04BB-4652-B0DD-F953CAC16A3F}"/>
              </a:ext>
            </a:extLst>
          </p:cNvPr>
          <p:cNvSpPr>
            <a:spLocks noGrp="1"/>
          </p:cNvSpPr>
          <p:nvPr>
            <p:ph type="title"/>
          </p:nvPr>
        </p:nvSpPr>
        <p:spPr>
          <a:xfrm>
            <a:off x="228599" y="266700"/>
            <a:ext cx="11646075" cy="1325563"/>
          </a:xfrm>
        </p:spPr>
        <p:txBody>
          <a:bodyPr>
            <a:normAutofit/>
          </a:bodyPr>
          <a:lstStyle/>
          <a:p>
            <a:r>
              <a:rPr lang="en-US" dirty="0"/>
              <a:t>Other Potential Data Sources:</a:t>
            </a:r>
            <a:br>
              <a:rPr lang="en-US" dirty="0"/>
            </a:br>
            <a:r>
              <a:rPr lang="en-US" dirty="0"/>
              <a:t>BPDA Development Data / With PMAC Liaison Info </a:t>
            </a:r>
          </a:p>
        </p:txBody>
      </p:sp>
      <p:pic>
        <p:nvPicPr>
          <p:cNvPr id="5" name="Picture 4">
            <a:extLst>
              <a:ext uri="{FF2B5EF4-FFF2-40B4-BE49-F238E27FC236}">
                <a16:creationId xmlns:a16="http://schemas.microsoft.com/office/drawing/2014/main" id="{BCBB4C14-1CC4-4475-849B-A4CC9085CDB7}"/>
              </a:ext>
            </a:extLst>
          </p:cNvPr>
          <p:cNvPicPr>
            <a:picLocks noChangeAspect="1"/>
          </p:cNvPicPr>
          <p:nvPr/>
        </p:nvPicPr>
        <p:blipFill>
          <a:blip r:embed="rId2"/>
          <a:stretch>
            <a:fillRect/>
          </a:stretch>
        </p:blipFill>
        <p:spPr>
          <a:xfrm>
            <a:off x="1390650" y="1754771"/>
            <a:ext cx="9410700" cy="4836529"/>
          </a:xfrm>
          <a:prstGeom prst="rect">
            <a:avLst/>
          </a:prstGeom>
        </p:spPr>
      </p:pic>
    </p:spTree>
    <p:extLst>
      <p:ext uri="{BB962C8B-B14F-4D97-AF65-F5344CB8AC3E}">
        <p14:creationId xmlns:p14="http://schemas.microsoft.com/office/powerpoint/2010/main" val="39881667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Text&#10;&#10;Description automatically generated">
            <a:extLst>
              <a:ext uri="{FF2B5EF4-FFF2-40B4-BE49-F238E27FC236}">
                <a16:creationId xmlns:a16="http://schemas.microsoft.com/office/drawing/2014/main" id="{255424E3-7CAB-4DE9-A652-DA262E3DD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0" y="351130"/>
            <a:ext cx="3032217" cy="2369260"/>
          </a:xfrm>
          <a:prstGeom prst="rect">
            <a:avLst/>
          </a:prstGeom>
          <a:ln>
            <a:noFill/>
          </a:ln>
          <a:effectLst/>
        </p:spPr>
      </p:pic>
      <p:pic>
        <p:nvPicPr>
          <p:cNvPr id="3" name="Picture 2">
            <a:extLst>
              <a:ext uri="{FF2B5EF4-FFF2-40B4-BE49-F238E27FC236}">
                <a16:creationId xmlns:a16="http://schemas.microsoft.com/office/drawing/2014/main" id="{40EC74F7-565D-4E37-BAF2-8A0CE493F1C2}"/>
              </a:ext>
            </a:extLst>
          </p:cNvPr>
          <p:cNvPicPr>
            <a:picLocks noChangeAspect="1"/>
          </p:cNvPicPr>
          <p:nvPr/>
        </p:nvPicPr>
        <p:blipFill rotWithShape="1">
          <a:blip r:embed="rId3"/>
          <a:srcRect l="16076" t="28653" r="37292" b="8369"/>
          <a:stretch/>
        </p:blipFill>
        <p:spPr>
          <a:xfrm>
            <a:off x="3274285" y="1"/>
            <a:ext cx="8124566" cy="6858000"/>
          </a:xfrm>
          <a:prstGeom prst="rect">
            <a:avLst/>
          </a:prstGeom>
        </p:spPr>
      </p:pic>
    </p:spTree>
    <p:extLst>
      <p:ext uri="{BB962C8B-B14F-4D97-AF65-F5344CB8AC3E}">
        <p14:creationId xmlns:p14="http://schemas.microsoft.com/office/powerpoint/2010/main" val="14979045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Text&#10;&#10;Description automatically generated">
            <a:extLst>
              <a:ext uri="{FF2B5EF4-FFF2-40B4-BE49-F238E27FC236}">
                <a16:creationId xmlns:a16="http://schemas.microsoft.com/office/drawing/2014/main" id="{255424E3-7CAB-4DE9-A652-DA262E3DD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0" y="351130"/>
            <a:ext cx="3032217" cy="2369260"/>
          </a:xfrm>
          <a:prstGeom prst="rect">
            <a:avLst/>
          </a:prstGeom>
          <a:ln>
            <a:noFill/>
          </a:ln>
          <a:effectLst/>
        </p:spPr>
      </p:pic>
      <p:pic>
        <p:nvPicPr>
          <p:cNvPr id="4" name="Picture 3">
            <a:extLst>
              <a:ext uri="{FF2B5EF4-FFF2-40B4-BE49-F238E27FC236}">
                <a16:creationId xmlns:a16="http://schemas.microsoft.com/office/drawing/2014/main" id="{984B3963-94AD-44C4-9FBD-9251AD735C77}"/>
              </a:ext>
            </a:extLst>
          </p:cNvPr>
          <p:cNvPicPr>
            <a:picLocks noChangeAspect="1"/>
          </p:cNvPicPr>
          <p:nvPr/>
        </p:nvPicPr>
        <p:blipFill rotWithShape="1">
          <a:blip r:embed="rId3"/>
          <a:srcRect l="31324" t="30355" r="8569" b="10921"/>
          <a:stretch/>
        </p:blipFill>
        <p:spPr>
          <a:xfrm>
            <a:off x="3194137" y="351130"/>
            <a:ext cx="8824135" cy="5388189"/>
          </a:xfrm>
          <a:prstGeom prst="rect">
            <a:avLst/>
          </a:prstGeom>
        </p:spPr>
      </p:pic>
    </p:spTree>
    <p:extLst>
      <p:ext uri="{BB962C8B-B14F-4D97-AF65-F5344CB8AC3E}">
        <p14:creationId xmlns:p14="http://schemas.microsoft.com/office/powerpoint/2010/main" val="24070031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TotalTime>
  <Words>413</Words>
  <Application>Microsoft Office PowerPoint</Application>
  <PresentationFormat>Widescreen</PresentationFormat>
  <Paragraphs>44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Elements of the Dashboard</vt:lpstr>
      <vt:lpstr>Other Potential Data Sources: SWCP Website Data</vt:lpstr>
      <vt:lpstr>Other Potential Data Sources: MBTA Station Data</vt:lpstr>
      <vt:lpstr>Other Potential Data Sources: Blue Bikes Data</vt:lpstr>
      <vt:lpstr>Other Potential Data Sources: Blue Bikes Data</vt:lpstr>
      <vt:lpstr>Other Potential Data Sources: BPDA Development Data / With PMAC Liaison Info </vt:lpstr>
      <vt:lpstr>PowerPoint Presentation</vt:lpstr>
      <vt:lpstr>PowerPoint Presentation</vt:lpstr>
      <vt:lpstr>PowerPoint Presentation</vt:lpstr>
      <vt:lpstr>PowerPoint Presentation</vt:lpstr>
      <vt:lpstr>PowerPoint Presentation</vt:lpstr>
      <vt:lpstr>Key Points</vt:lpstr>
      <vt:lpstr>For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Leonard</dc:creator>
  <cp:lastModifiedBy>Jennifer Leonard</cp:lastModifiedBy>
  <cp:revision>28</cp:revision>
  <dcterms:created xsi:type="dcterms:W3CDTF">2020-11-07T01:52:49Z</dcterms:created>
  <dcterms:modified xsi:type="dcterms:W3CDTF">2020-11-20T14:32:04Z</dcterms:modified>
</cp:coreProperties>
</file>