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9" r:id="rId3"/>
    <p:sldId id="257" r:id="rId4"/>
    <p:sldId id="273" r:id="rId5"/>
    <p:sldId id="270" r:id="rId6"/>
    <p:sldId id="272" r:id="rId7"/>
    <p:sldId id="274" r:id="rId8"/>
    <p:sldId id="282" r:id="rId9"/>
    <p:sldId id="283" r:id="rId10"/>
    <p:sldId id="322" r:id="rId11"/>
    <p:sldId id="271" r:id="rId12"/>
    <p:sldId id="258" r:id="rId13"/>
    <p:sldId id="261" r:id="rId14"/>
    <p:sldId id="275" r:id="rId15"/>
    <p:sldId id="260" r:id="rId16"/>
    <p:sldId id="262" r:id="rId17"/>
    <p:sldId id="276" r:id="rId18"/>
    <p:sldId id="264" r:id="rId19"/>
    <p:sldId id="263" r:id="rId20"/>
    <p:sldId id="265" r:id="rId21"/>
    <p:sldId id="266" r:id="rId22"/>
    <p:sldId id="267" r:id="rId23"/>
    <p:sldId id="268" r:id="rId24"/>
    <p:sldId id="315" r:id="rId25"/>
    <p:sldId id="320" r:id="rId26"/>
    <p:sldId id="278" r:id="rId27"/>
    <p:sldId id="279" r:id="rId28"/>
    <p:sldId id="288" r:id="rId29"/>
    <p:sldId id="289" r:id="rId30"/>
    <p:sldId id="316" r:id="rId31"/>
    <p:sldId id="295" r:id="rId32"/>
    <p:sldId id="290" r:id="rId33"/>
    <p:sldId id="294" r:id="rId34"/>
    <p:sldId id="293" r:id="rId35"/>
    <p:sldId id="300" r:id="rId36"/>
    <p:sldId id="301" r:id="rId37"/>
    <p:sldId id="302" r:id="rId38"/>
    <p:sldId id="303" r:id="rId39"/>
    <p:sldId id="304" r:id="rId40"/>
    <p:sldId id="306" r:id="rId41"/>
    <p:sldId id="318" r:id="rId42"/>
    <p:sldId id="308" r:id="rId43"/>
    <p:sldId id="277" r:id="rId44"/>
    <p:sldId id="297" r:id="rId45"/>
    <p:sldId id="286" r:id="rId46"/>
    <p:sldId id="287" r:id="rId47"/>
    <p:sldId id="291" r:id="rId48"/>
    <p:sldId id="296" r:id="rId49"/>
    <p:sldId id="314" r:id="rId50"/>
    <p:sldId id="292" r:id="rId51"/>
    <p:sldId id="312" r:id="rId52"/>
    <p:sldId id="313" r:id="rId53"/>
    <p:sldId id="319" r:id="rId54"/>
    <p:sldId id="321" r:id="rId55"/>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3033"/>
    <a:srgbClr val="9CCEF5"/>
    <a:srgbClr val="CD925A"/>
    <a:srgbClr val="E6B5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19" autoAdjust="0"/>
    <p:restoredTop sz="94660"/>
  </p:normalViewPr>
  <p:slideViewPr>
    <p:cSldViewPr snapToGrid="0">
      <p:cViewPr>
        <p:scale>
          <a:sx n="63" d="100"/>
          <a:sy n="63" d="100"/>
        </p:scale>
        <p:origin x="10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B146D1-DEB9-45E8-9F0E-E30F13FDB012}"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011D82-0AEA-4AC8-916E-2FBCC52BF7C6}" type="slidenum">
              <a:rPr lang="en-US" smtClean="0"/>
              <a:t>‹#›</a:t>
            </a:fld>
            <a:endParaRPr lang="en-US"/>
          </a:p>
        </p:txBody>
      </p:sp>
    </p:spTree>
    <p:extLst>
      <p:ext uri="{BB962C8B-B14F-4D97-AF65-F5344CB8AC3E}">
        <p14:creationId xmlns:p14="http://schemas.microsoft.com/office/powerpoint/2010/main" val="216940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B146D1-DEB9-45E8-9F0E-E30F13FDB012}"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011D82-0AEA-4AC8-916E-2FBCC52BF7C6}" type="slidenum">
              <a:rPr lang="en-US" smtClean="0"/>
              <a:t>‹#›</a:t>
            </a:fld>
            <a:endParaRPr lang="en-US"/>
          </a:p>
        </p:txBody>
      </p:sp>
    </p:spTree>
    <p:extLst>
      <p:ext uri="{BB962C8B-B14F-4D97-AF65-F5344CB8AC3E}">
        <p14:creationId xmlns:p14="http://schemas.microsoft.com/office/powerpoint/2010/main" val="41217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B146D1-DEB9-45E8-9F0E-E30F13FDB012}"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011D82-0AEA-4AC8-916E-2FBCC52BF7C6}" type="slidenum">
              <a:rPr lang="en-US" smtClean="0"/>
              <a:t>‹#›</a:t>
            </a:fld>
            <a:endParaRPr lang="en-US"/>
          </a:p>
        </p:txBody>
      </p:sp>
    </p:spTree>
    <p:extLst>
      <p:ext uri="{BB962C8B-B14F-4D97-AF65-F5344CB8AC3E}">
        <p14:creationId xmlns:p14="http://schemas.microsoft.com/office/powerpoint/2010/main" val="234912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B146D1-DEB9-45E8-9F0E-E30F13FDB012}"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011D82-0AEA-4AC8-916E-2FBCC52BF7C6}" type="slidenum">
              <a:rPr lang="en-US" smtClean="0"/>
              <a:t>‹#›</a:t>
            </a:fld>
            <a:endParaRPr lang="en-US"/>
          </a:p>
        </p:txBody>
      </p:sp>
    </p:spTree>
    <p:extLst>
      <p:ext uri="{BB962C8B-B14F-4D97-AF65-F5344CB8AC3E}">
        <p14:creationId xmlns:p14="http://schemas.microsoft.com/office/powerpoint/2010/main" val="334018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B146D1-DEB9-45E8-9F0E-E30F13FDB012}"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011D82-0AEA-4AC8-916E-2FBCC52BF7C6}" type="slidenum">
              <a:rPr lang="en-US" smtClean="0"/>
              <a:t>‹#›</a:t>
            </a:fld>
            <a:endParaRPr lang="en-US"/>
          </a:p>
        </p:txBody>
      </p:sp>
    </p:spTree>
    <p:extLst>
      <p:ext uri="{BB962C8B-B14F-4D97-AF65-F5344CB8AC3E}">
        <p14:creationId xmlns:p14="http://schemas.microsoft.com/office/powerpoint/2010/main" val="341525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B146D1-DEB9-45E8-9F0E-E30F13FDB012}" type="datetimeFigureOut">
              <a:rPr lang="en-US" smtClean="0"/>
              <a:t>11/15/2022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011D82-0AEA-4AC8-916E-2FBCC52BF7C6}" type="slidenum">
              <a:rPr lang="en-US" smtClean="0"/>
              <a:t>‹#›</a:t>
            </a:fld>
            <a:endParaRPr lang="en-US"/>
          </a:p>
        </p:txBody>
      </p:sp>
    </p:spTree>
    <p:extLst>
      <p:ext uri="{BB962C8B-B14F-4D97-AF65-F5344CB8AC3E}">
        <p14:creationId xmlns:p14="http://schemas.microsoft.com/office/powerpoint/2010/main" val="238224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B146D1-DEB9-45E8-9F0E-E30F13FDB012}" type="datetimeFigureOut">
              <a:rPr lang="en-US" smtClean="0"/>
              <a:t>11/15/2022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011D82-0AEA-4AC8-916E-2FBCC52BF7C6}" type="slidenum">
              <a:rPr lang="en-US" smtClean="0"/>
              <a:t>‹#›</a:t>
            </a:fld>
            <a:endParaRPr lang="en-US"/>
          </a:p>
        </p:txBody>
      </p:sp>
    </p:spTree>
    <p:extLst>
      <p:ext uri="{BB962C8B-B14F-4D97-AF65-F5344CB8AC3E}">
        <p14:creationId xmlns:p14="http://schemas.microsoft.com/office/powerpoint/2010/main" val="204225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B146D1-DEB9-45E8-9F0E-E30F13FDB012}" type="datetimeFigureOut">
              <a:rPr lang="en-US" smtClean="0"/>
              <a:t>11/15/2022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011D82-0AEA-4AC8-916E-2FBCC52BF7C6}" type="slidenum">
              <a:rPr lang="en-US" smtClean="0"/>
              <a:t>‹#›</a:t>
            </a:fld>
            <a:endParaRPr lang="en-US"/>
          </a:p>
        </p:txBody>
      </p:sp>
    </p:spTree>
    <p:extLst>
      <p:ext uri="{BB962C8B-B14F-4D97-AF65-F5344CB8AC3E}">
        <p14:creationId xmlns:p14="http://schemas.microsoft.com/office/powerpoint/2010/main" val="224070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B146D1-DEB9-45E8-9F0E-E30F13FDB012}" type="datetimeFigureOut">
              <a:rPr lang="en-US" smtClean="0"/>
              <a:t>11/15/2022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011D82-0AEA-4AC8-916E-2FBCC52BF7C6}" type="slidenum">
              <a:rPr lang="en-US" smtClean="0"/>
              <a:t>‹#›</a:t>
            </a:fld>
            <a:endParaRPr lang="en-US"/>
          </a:p>
        </p:txBody>
      </p:sp>
    </p:spTree>
    <p:extLst>
      <p:ext uri="{BB962C8B-B14F-4D97-AF65-F5344CB8AC3E}">
        <p14:creationId xmlns:p14="http://schemas.microsoft.com/office/powerpoint/2010/main" val="339534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B146D1-DEB9-45E8-9F0E-E30F13FDB012}" type="datetimeFigureOut">
              <a:rPr lang="en-US" smtClean="0"/>
              <a:t>11/15/2022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011D82-0AEA-4AC8-916E-2FBCC52BF7C6}" type="slidenum">
              <a:rPr lang="en-US" smtClean="0"/>
              <a:t>‹#›</a:t>
            </a:fld>
            <a:endParaRPr lang="en-US"/>
          </a:p>
        </p:txBody>
      </p:sp>
    </p:spTree>
    <p:extLst>
      <p:ext uri="{BB962C8B-B14F-4D97-AF65-F5344CB8AC3E}">
        <p14:creationId xmlns:p14="http://schemas.microsoft.com/office/powerpoint/2010/main" val="75118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B146D1-DEB9-45E8-9F0E-E30F13FDB012}" type="datetimeFigureOut">
              <a:rPr lang="en-US" smtClean="0"/>
              <a:t>11/15/2022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011D82-0AEA-4AC8-916E-2FBCC52BF7C6}" type="slidenum">
              <a:rPr lang="en-US" smtClean="0"/>
              <a:t>‹#›</a:t>
            </a:fld>
            <a:endParaRPr lang="en-US"/>
          </a:p>
        </p:txBody>
      </p:sp>
    </p:spTree>
    <p:extLst>
      <p:ext uri="{BB962C8B-B14F-4D97-AF65-F5344CB8AC3E}">
        <p14:creationId xmlns:p14="http://schemas.microsoft.com/office/powerpoint/2010/main" val="75789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146D1-DEB9-45E8-9F0E-E30F13FDB012}" type="datetimeFigureOut">
              <a:rPr lang="en-US" smtClean="0"/>
              <a:t>11/15/2022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011D82-0AEA-4AC8-916E-2FBCC52BF7C6}" type="slidenum">
              <a:rPr lang="en-US" smtClean="0"/>
              <a:t>‹#›</a:t>
            </a:fld>
            <a:endParaRPr lang="en-US"/>
          </a:p>
        </p:txBody>
      </p:sp>
    </p:spTree>
    <p:extLst>
      <p:ext uri="{BB962C8B-B14F-4D97-AF65-F5344CB8AC3E}">
        <p14:creationId xmlns:p14="http://schemas.microsoft.com/office/powerpoint/2010/main" val="740499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1.png"/><Relationship Id="rId2" Type="http://schemas.openxmlformats.org/officeDocument/2006/relationships/image" Target="../media/image86.jpg"/><Relationship Id="rId1" Type="http://schemas.openxmlformats.org/officeDocument/2006/relationships/slideLayout" Target="../slideLayouts/slideLayout1.xml"/><Relationship Id="rId6" Type="http://schemas.openxmlformats.org/officeDocument/2006/relationships/image" Target="../media/image90.jpg"/><Relationship Id="rId5" Type="http://schemas.openxmlformats.org/officeDocument/2006/relationships/image" Target="../media/image89.png"/><Relationship Id="rId4" Type="http://schemas.openxmlformats.org/officeDocument/2006/relationships/image" Target="../media/image8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98.png"/><Relationship Id="rId3" Type="http://schemas.openxmlformats.org/officeDocument/2006/relationships/hyperlink" Target="http://swcpc.org/dashboard.asp" TargetMode="External"/><Relationship Id="rId7" Type="http://schemas.openxmlformats.org/officeDocument/2006/relationships/image" Target="../media/image94.png"/><Relationship Id="rId12" Type="http://schemas.openxmlformats.org/officeDocument/2006/relationships/hyperlink" Target="http://swcpc.org/pmac.asp" TargetMode="External"/><Relationship Id="rId2" Type="http://schemas.openxmlformats.org/officeDocument/2006/relationships/hyperlink" Target="http://swcpc.org/pmacdocuments.asp" TargetMode="External"/><Relationship Id="rId16" Type="http://schemas.openxmlformats.org/officeDocument/2006/relationships/image" Target="../media/image101.svg"/><Relationship Id="rId1" Type="http://schemas.openxmlformats.org/officeDocument/2006/relationships/slideLayout" Target="../slideLayouts/slideLayout1.xml"/><Relationship Id="rId6" Type="http://schemas.openxmlformats.org/officeDocument/2006/relationships/image" Target="../media/image93.svg"/><Relationship Id="rId11" Type="http://schemas.openxmlformats.org/officeDocument/2006/relationships/image" Target="../media/image97.svg"/><Relationship Id="rId5" Type="http://schemas.openxmlformats.org/officeDocument/2006/relationships/image" Target="../media/image92.png"/><Relationship Id="rId15" Type="http://schemas.openxmlformats.org/officeDocument/2006/relationships/image" Target="../media/image100.png"/><Relationship Id="rId10" Type="http://schemas.openxmlformats.org/officeDocument/2006/relationships/image" Target="../media/image96.png"/><Relationship Id="rId4" Type="http://schemas.openxmlformats.org/officeDocument/2006/relationships/hyperlink" Target="https://jacksonsquareboston.org/" TargetMode="External"/><Relationship Id="rId9" Type="http://schemas.openxmlformats.org/officeDocument/2006/relationships/hyperlink" Target="http://swcpc.org/" TargetMode="External"/><Relationship Id="rId14" Type="http://schemas.openxmlformats.org/officeDocument/2006/relationships/image" Target="../media/image99.sv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31B2BCB-D5DA-62E9-F137-393C3236F1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680168" y="152569"/>
            <a:ext cx="2070261" cy="29035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940654-A76D-8D4E-0DA9-C72588C3F16B}"/>
              </a:ext>
            </a:extLst>
          </p:cNvPr>
          <p:cNvSpPr txBox="1"/>
          <p:nvPr/>
        </p:nvSpPr>
        <p:spPr>
          <a:xfrm>
            <a:off x="6276564" y="539669"/>
            <a:ext cx="2641600" cy="369332"/>
          </a:xfrm>
          <a:prstGeom prst="rect">
            <a:avLst/>
          </a:prstGeom>
          <a:noFill/>
        </p:spPr>
        <p:txBody>
          <a:bodyPr wrap="square" rtlCol="0">
            <a:spAutoFit/>
          </a:bodyPr>
          <a:lstStyle/>
          <a:p>
            <a:pPr algn="r"/>
            <a:r>
              <a:rPr lang="en-US" b="1" dirty="0">
                <a:solidFill>
                  <a:schemeClr val="bg1">
                    <a:lumMod val="95000"/>
                  </a:schemeClr>
                </a:solidFill>
              </a:rPr>
              <a:t>November 2022</a:t>
            </a:r>
          </a:p>
        </p:txBody>
      </p:sp>
      <p:sp>
        <p:nvSpPr>
          <p:cNvPr id="2" name="Title 1">
            <a:extLst>
              <a:ext uri="{FF2B5EF4-FFF2-40B4-BE49-F238E27FC236}">
                <a16:creationId xmlns:a16="http://schemas.microsoft.com/office/drawing/2014/main" id="{A5607E15-34F1-87A0-F79B-406F085BA473}"/>
              </a:ext>
            </a:extLst>
          </p:cNvPr>
          <p:cNvSpPr>
            <a:spLocks noGrp="1"/>
          </p:cNvSpPr>
          <p:nvPr>
            <p:ph type="ctrTitle"/>
          </p:nvPr>
        </p:nvSpPr>
        <p:spPr>
          <a:xfrm>
            <a:off x="67429" y="3216058"/>
            <a:ext cx="8961120" cy="773295"/>
          </a:xfrm>
          <a:solidFill>
            <a:schemeClr val="accent6">
              <a:lumMod val="75000"/>
            </a:schemeClr>
          </a:solidFill>
        </p:spPr>
        <p:txBody>
          <a:bodyPr>
            <a:normAutofit/>
          </a:bodyPr>
          <a:lstStyle/>
          <a:p>
            <a:r>
              <a:rPr lang="en-US" sz="2400" i="1" dirty="0">
                <a:solidFill>
                  <a:schemeClr val="bg1">
                    <a:lumMod val="95000"/>
                  </a:schemeClr>
                </a:solidFill>
              </a:rPr>
              <a:t>Southwest Corridor Park Management Advisory Committee (PMAC)</a:t>
            </a:r>
          </a:p>
        </p:txBody>
      </p:sp>
      <p:sp>
        <p:nvSpPr>
          <p:cNvPr id="3" name="Subtitle 2">
            <a:extLst>
              <a:ext uri="{FF2B5EF4-FFF2-40B4-BE49-F238E27FC236}">
                <a16:creationId xmlns:a16="http://schemas.microsoft.com/office/drawing/2014/main" id="{F0204B47-7915-6EA5-7E50-6492590C2B74}"/>
              </a:ext>
            </a:extLst>
          </p:cNvPr>
          <p:cNvSpPr>
            <a:spLocks noGrp="1"/>
          </p:cNvSpPr>
          <p:nvPr>
            <p:ph type="subTitle" idx="1"/>
          </p:nvPr>
        </p:nvSpPr>
        <p:spPr>
          <a:xfrm>
            <a:off x="67429" y="3989353"/>
            <a:ext cx="8961120" cy="1428750"/>
          </a:xfrm>
          <a:solidFill>
            <a:schemeClr val="accent6">
              <a:lumMod val="75000"/>
            </a:schemeClr>
          </a:solidFill>
        </p:spPr>
        <p:txBody>
          <a:bodyPr>
            <a:normAutofit/>
          </a:bodyPr>
          <a:lstStyle/>
          <a:p>
            <a:r>
              <a:rPr lang="en-US" sz="2400" dirty="0">
                <a:solidFill>
                  <a:schemeClr val="bg1">
                    <a:lumMod val="95000"/>
                  </a:schemeClr>
                </a:solidFill>
              </a:rPr>
              <a:t>Annual Meeting Presentation</a:t>
            </a:r>
          </a:p>
          <a:p>
            <a:r>
              <a:rPr lang="en-US" sz="3000" b="1" dirty="0">
                <a:solidFill>
                  <a:schemeClr val="bg1">
                    <a:lumMod val="95000"/>
                  </a:schemeClr>
                </a:solidFill>
              </a:rPr>
              <a:t>Four Seasons in the Park</a:t>
            </a:r>
          </a:p>
        </p:txBody>
      </p:sp>
      <p:pic>
        <p:nvPicPr>
          <p:cNvPr id="6" name="Picture 4">
            <a:extLst>
              <a:ext uri="{FF2B5EF4-FFF2-40B4-BE49-F238E27FC236}">
                <a16:creationId xmlns:a16="http://schemas.microsoft.com/office/drawing/2014/main" id="{E432F467-390B-CD44-F0F1-5FD4A759D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930" y="174236"/>
            <a:ext cx="2176311" cy="29035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518783E-A62A-E247-C532-238D1F232AE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71661" y="152569"/>
            <a:ext cx="1754594" cy="2903540"/>
          </a:xfrm>
          <a:prstGeom prst="rect">
            <a:avLst/>
          </a:prstGeom>
        </p:spPr>
      </p:pic>
      <p:sp>
        <p:nvSpPr>
          <p:cNvPr id="9" name="Rectangle 8">
            <a:extLst>
              <a:ext uri="{FF2B5EF4-FFF2-40B4-BE49-F238E27FC236}">
                <a16:creationId xmlns:a16="http://schemas.microsoft.com/office/drawing/2014/main" id="{1AEA00E4-4272-8539-650F-60C2AD678643}"/>
              </a:ext>
            </a:extLst>
          </p:cNvPr>
          <p:cNvSpPr/>
          <p:nvPr/>
        </p:nvSpPr>
        <p:spPr>
          <a:xfrm>
            <a:off x="67429" y="5509591"/>
            <a:ext cx="2668554" cy="1195839"/>
          </a:xfrm>
          <a:prstGeom prst="rect">
            <a:avLst/>
          </a:prstGeom>
          <a:solidFill>
            <a:schemeClr val="accent4">
              <a:lumMod val="60000"/>
              <a:lumOff val="40000"/>
              <a:alpha val="49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E06EB93-04C6-CE56-066E-8118EDFA9EE0}"/>
              </a:ext>
            </a:extLst>
          </p:cNvPr>
          <p:cNvSpPr/>
          <p:nvPr/>
        </p:nvSpPr>
        <p:spPr>
          <a:xfrm>
            <a:off x="2931090" y="5509591"/>
            <a:ext cx="1749078" cy="1195839"/>
          </a:xfrm>
          <a:prstGeom prst="rect">
            <a:avLst/>
          </a:prstGeom>
          <a:solidFill>
            <a:schemeClr val="accent6">
              <a:lumMod val="75000"/>
              <a:alpha val="49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E793AD-75D3-F2E3-F9C3-FDA2DFD9E19C}"/>
              </a:ext>
            </a:extLst>
          </p:cNvPr>
          <p:cNvSpPr/>
          <p:nvPr/>
        </p:nvSpPr>
        <p:spPr>
          <a:xfrm>
            <a:off x="4875275" y="5509591"/>
            <a:ext cx="1997691" cy="1195839"/>
          </a:xfrm>
          <a:prstGeom prst="rect">
            <a:avLst/>
          </a:prstGeom>
          <a:solidFill>
            <a:schemeClr val="accent2">
              <a:lumMod val="75000"/>
              <a:alpha val="49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83AE4B-2255-04DE-FB34-D33042DC7517}"/>
              </a:ext>
            </a:extLst>
          </p:cNvPr>
          <p:cNvSpPr/>
          <p:nvPr/>
        </p:nvSpPr>
        <p:spPr>
          <a:xfrm>
            <a:off x="7068073" y="5509591"/>
            <a:ext cx="1949168" cy="1195839"/>
          </a:xfrm>
          <a:prstGeom prst="rect">
            <a:avLst/>
          </a:prstGeom>
          <a:solidFill>
            <a:schemeClr val="accent1">
              <a:alpha val="49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71E6774A-6126-566E-583D-8BA9F388AD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243827" y="59378"/>
            <a:ext cx="2173922" cy="3041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1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thread&#10;&#10;Description automatically generated">
            <a:extLst>
              <a:ext uri="{FF2B5EF4-FFF2-40B4-BE49-F238E27FC236}">
                <a16:creationId xmlns:a16="http://schemas.microsoft.com/office/drawing/2014/main" id="{949145B0-0FB9-443E-3646-FDA45B5BA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05709">
            <a:off x="3840818" y="3387619"/>
            <a:ext cx="3901440" cy="2926080"/>
          </a:xfrm>
          <a:prstGeom prst="rect">
            <a:avLst/>
          </a:prstGeom>
        </p:spPr>
      </p:pic>
      <p:sp>
        <p:nvSpPr>
          <p:cNvPr id="7" name="Title 5">
            <a:extLst>
              <a:ext uri="{FF2B5EF4-FFF2-40B4-BE49-F238E27FC236}">
                <a16:creationId xmlns:a16="http://schemas.microsoft.com/office/drawing/2014/main" id="{928B77EA-4568-9090-61DD-CAA3D57D1400}"/>
              </a:ext>
            </a:extLst>
          </p:cNvPr>
          <p:cNvSpPr txBox="1">
            <a:spLocks/>
          </p:cNvSpPr>
          <p:nvPr/>
        </p:nvSpPr>
        <p:spPr>
          <a:xfrm>
            <a:off x="133750" y="5916391"/>
            <a:ext cx="8876500" cy="833120"/>
          </a:xfrm>
          <a:prstGeom prst="rect">
            <a:avLst/>
          </a:prstGeom>
          <a:solidFill>
            <a:schemeClr val="accent5">
              <a:lumMod val="60000"/>
              <a:lumOff val="40000"/>
            </a:schemeClr>
          </a:solidFill>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t>Year round: behind the scenes…</a:t>
            </a:r>
          </a:p>
        </p:txBody>
      </p:sp>
      <p:pic>
        <p:nvPicPr>
          <p:cNvPr id="5" name="Picture 4">
            <a:extLst>
              <a:ext uri="{FF2B5EF4-FFF2-40B4-BE49-F238E27FC236}">
                <a16:creationId xmlns:a16="http://schemas.microsoft.com/office/drawing/2014/main" id="{698C3CD6-C550-454A-70A2-15A4129969EA}"/>
              </a:ext>
            </a:extLst>
          </p:cNvPr>
          <p:cNvPicPr>
            <a:picLocks noChangeAspect="1"/>
          </p:cNvPicPr>
          <p:nvPr/>
        </p:nvPicPr>
        <p:blipFill rotWithShape="1">
          <a:blip r:embed="rId3"/>
          <a:srcRect t="15926" r="42333"/>
          <a:stretch/>
        </p:blipFill>
        <p:spPr>
          <a:xfrm rot="20892747">
            <a:off x="4581666" y="391515"/>
            <a:ext cx="3714402" cy="3046132"/>
          </a:xfrm>
          <a:prstGeom prst="rect">
            <a:avLst/>
          </a:prstGeom>
        </p:spPr>
      </p:pic>
      <p:grpSp>
        <p:nvGrpSpPr>
          <p:cNvPr id="11" name="Group 10">
            <a:extLst>
              <a:ext uri="{FF2B5EF4-FFF2-40B4-BE49-F238E27FC236}">
                <a16:creationId xmlns:a16="http://schemas.microsoft.com/office/drawing/2014/main" id="{9B01629B-8DFC-72A6-8D47-DE0505B7134F}"/>
              </a:ext>
            </a:extLst>
          </p:cNvPr>
          <p:cNvGrpSpPr/>
          <p:nvPr/>
        </p:nvGrpSpPr>
        <p:grpSpPr>
          <a:xfrm>
            <a:off x="596730" y="1141191"/>
            <a:ext cx="3793067" cy="2844800"/>
            <a:chOff x="457201" y="1666240"/>
            <a:chExt cx="3793067" cy="2844800"/>
          </a:xfrm>
        </p:grpSpPr>
        <p:pic>
          <p:nvPicPr>
            <p:cNvPr id="12" name="Picture 11" descr="A picture containing text, computer, wooden, computer&#10;&#10;Description automatically generated">
              <a:extLst>
                <a:ext uri="{FF2B5EF4-FFF2-40B4-BE49-F238E27FC236}">
                  <a16:creationId xmlns:a16="http://schemas.microsoft.com/office/drawing/2014/main" id="{A48EB3A4-275B-4FEE-1E53-31225B849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13650">
              <a:off x="457201" y="1666240"/>
              <a:ext cx="3793067" cy="2844800"/>
            </a:xfrm>
            <a:prstGeom prst="rect">
              <a:avLst/>
            </a:prstGeom>
          </p:spPr>
        </p:pic>
        <p:sp>
          <p:nvSpPr>
            <p:cNvPr id="13" name="Rectangle 12">
              <a:extLst>
                <a:ext uri="{FF2B5EF4-FFF2-40B4-BE49-F238E27FC236}">
                  <a16:creationId xmlns:a16="http://schemas.microsoft.com/office/drawing/2014/main" id="{7FDD593D-4368-70CE-42C0-D0461AB320FF}"/>
                </a:ext>
              </a:extLst>
            </p:cNvPr>
            <p:cNvSpPr/>
            <p:nvPr/>
          </p:nvSpPr>
          <p:spPr>
            <a:xfrm rot="21218280">
              <a:off x="1411744" y="2849207"/>
              <a:ext cx="73598" cy="45719"/>
            </a:xfrm>
            <a:prstGeom prst="rect">
              <a:avLst/>
            </a:prstGeom>
            <a:solidFill>
              <a:srgbClr val="493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59065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6DFE6F-5900-238D-290F-8D6035540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86" y="-36290"/>
            <a:ext cx="9370248" cy="689429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928B77EA-4568-9090-61DD-CAA3D57D1400}"/>
              </a:ext>
            </a:extLst>
          </p:cNvPr>
          <p:cNvSpPr txBox="1">
            <a:spLocks/>
          </p:cNvSpPr>
          <p:nvPr/>
        </p:nvSpPr>
        <p:spPr>
          <a:xfrm>
            <a:off x="6181725" y="116840"/>
            <a:ext cx="2820035" cy="833120"/>
          </a:xfrm>
          <a:prstGeom prst="rect">
            <a:avLst/>
          </a:prstGeom>
          <a:solidFill>
            <a:schemeClr val="accent4">
              <a:lumMod val="40000"/>
              <a:lumOff val="60000"/>
            </a:schemeClr>
          </a:solidFill>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Spring</a:t>
            </a:r>
          </a:p>
        </p:txBody>
      </p:sp>
    </p:spTree>
    <p:extLst>
      <p:ext uri="{BB962C8B-B14F-4D97-AF65-F5344CB8AC3E}">
        <p14:creationId xmlns:p14="http://schemas.microsoft.com/office/powerpoint/2010/main" val="37470605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616D109-6E21-56D5-C317-D0F86C057754}"/>
              </a:ext>
            </a:extLst>
          </p:cNvPr>
          <p:cNvSpPr/>
          <p:nvPr/>
        </p:nvSpPr>
        <p:spPr>
          <a:xfrm>
            <a:off x="-1548" y="116840"/>
            <a:ext cx="5181600" cy="3683000"/>
          </a:xfrm>
          <a:prstGeom prst="roundRect">
            <a:avLst>
              <a:gd name="adj" fmla="val 7012"/>
            </a:avLst>
          </a:prstGeom>
          <a:blipFill>
            <a:blip r:embed="rId2">
              <a:extLst>
                <a:ext uri="{28A0092B-C50C-407E-A947-70E740481C1C}">
                  <a14:useLocalDpi xmlns:a14="http://schemas.microsoft.com/office/drawing/2010/main" val="0"/>
                </a:ext>
              </a:extLst>
            </a:blip>
            <a:stretch>
              <a:fillRect/>
            </a:stretch>
          </a:blip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3F29BDA-EC25-6F1F-2EE4-30FA9CFF1EEE}"/>
              </a:ext>
            </a:extLst>
          </p:cNvPr>
          <p:cNvSpPr/>
          <p:nvPr/>
        </p:nvSpPr>
        <p:spPr>
          <a:xfrm>
            <a:off x="4260711" y="2951480"/>
            <a:ext cx="4561562" cy="3027680"/>
          </a:xfrm>
          <a:prstGeom prst="roundRect">
            <a:avLst>
              <a:gd name="adj" fmla="val 9284"/>
            </a:avLst>
          </a:prstGeom>
          <a:blipFill>
            <a:blip r:embed="rId3">
              <a:extLst>
                <a:ext uri="{28A0092B-C50C-407E-A947-70E740481C1C}">
                  <a14:useLocalDpi xmlns:a14="http://schemas.microsoft.com/office/drawing/2010/main" val="0"/>
                </a:ext>
              </a:extLst>
            </a:blip>
            <a:stretch>
              <a:fillRect/>
            </a:stretch>
          </a:blip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F28F608-EE7B-6CFB-4AB5-10E49CF7FEC6}"/>
              </a:ext>
            </a:extLst>
          </p:cNvPr>
          <p:cNvSpPr>
            <a:spLocks noGrp="1"/>
          </p:cNvSpPr>
          <p:nvPr>
            <p:ph type="title"/>
          </p:nvPr>
        </p:nvSpPr>
        <p:spPr>
          <a:xfrm>
            <a:off x="85725" y="6121400"/>
            <a:ext cx="8972550" cy="833120"/>
          </a:xfrm>
          <a:solidFill>
            <a:schemeClr val="accent4">
              <a:lumMod val="40000"/>
              <a:lumOff val="60000"/>
            </a:schemeClr>
          </a:solidFill>
        </p:spPr>
        <p:txBody>
          <a:bodyPr/>
          <a:lstStyle/>
          <a:p>
            <a:r>
              <a:rPr lang="en-US" dirty="0"/>
              <a:t>Park Serve Day – April 2022</a:t>
            </a:r>
          </a:p>
        </p:txBody>
      </p:sp>
    </p:spTree>
    <p:extLst>
      <p:ext uri="{BB962C8B-B14F-4D97-AF65-F5344CB8AC3E}">
        <p14:creationId xmlns:p14="http://schemas.microsoft.com/office/powerpoint/2010/main" val="344742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84AB0-D5A1-0C4E-3F1B-E0FEA53AF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29940" y="937260"/>
            <a:ext cx="6644640" cy="4983480"/>
          </a:xfrm>
          <a:prstGeom prst="rect">
            <a:avLst/>
          </a:prstGeom>
          <a:ln>
            <a:solidFill>
              <a:schemeClr val="bg1">
                <a:lumMod val="95000"/>
              </a:schemeClr>
            </a:solidFill>
          </a:ln>
        </p:spPr>
      </p:pic>
      <p:sp>
        <p:nvSpPr>
          <p:cNvPr id="3" name="Rectangle: Rounded Corners 2">
            <a:extLst>
              <a:ext uri="{FF2B5EF4-FFF2-40B4-BE49-F238E27FC236}">
                <a16:creationId xmlns:a16="http://schemas.microsoft.com/office/drawing/2014/main" id="{43F29BDA-EC25-6F1F-2EE4-30FA9CFF1EEE}"/>
              </a:ext>
            </a:extLst>
          </p:cNvPr>
          <p:cNvSpPr/>
          <p:nvPr/>
        </p:nvSpPr>
        <p:spPr>
          <a:xfrm>
            <a:off x="85725" y="266700"/>
            <a:ext cx="5983962" cy="4526280"/>
          </a:xfrm>
          <a:prstGeom prst="roundRect">
            <a:avLst>
              <a:gd name="adj" fmla="val 9284"/>
            </a:avLst>
          </a:prstGeom>
          <a:blipFill>
            <a:blip r:embed="rId3">
              <a:extLst>
                <a:ext uri="{28A0092B-C50C-407E-A947-70E740481C1C}">
                  <a14:useLocalDpi xmlns:a14="http://schemas.microsoft.com/office/drawing/2010/main" val="0"/>
                </a:ext>
              </a:extLst>
            </a:blip>
            <a:stretch>
              <a:fillRect/>
            </a:stretch>
          </a:blip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F28F608-EE7B-6CFB-4AB5-10E49CF7FEC6}"/>
              </a:ext>
            </a:extLst>
          </p:cNvPr>
          <p:cNvSpPr>
            <a:spLocks noGrp="1"/>
          </p:cNvSpPr>
          <p:nvPr>
            <p:ph type="title"/>
          </p:nvPr>
        </p:nvSpPr>
        <p:spPr>
          <a:xfrm>
            <a:off x="85724" y="4792981"/>
            <a:ext cx="4074795" cy="2161540"/>
          </a:xfrm>
          <a:solidFill>
            <a:schemeClr val="accent4">
              <a:lumMod val="40000"/>
              <a:lumOff val="60000"/>
            </a:schemeClr>
          </a:solidFill>
        </p:spPr>
        <p:txBody>
          <a:bodyPr>
            <a:noAutofit/>
          </a:bodyPr>
          <a:lstStyle/>
          <a:p>
            <a:r>
              <a:rPr lang="en-US" sz="2400" dirty="0"/>
              <a:t>Park Serve Day was celebrated by PMAC, SWCPC &amp; NEU volunteers, with DCR, in two locations (Mission Deck and South End)…. </a:t>
            </a:r>
          </a:p>
        </p:txBody>
      </p:sp>
    </p:spTree>
    <p:extLst>
      <p:ext uri="{BB962C8B-B14F-4D97-AF65-F5344CB8AC3E}">
        <p14:creationId xmlns:p14="http://schemas.microsoft.com/office/powerpoint/2010/main" val="254699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46BE3D-E925-0F6D-230F-68E457514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85699" y="847014"/>
            <a:ext cx="6711515" cy="5033636"/>
          </a:xfrm>
          <a:prstGeom prst="rect">
            <a:avLst/>
          </a:prstGeom>
        </p:spPr>
      </p:pic>
      <p:sp>
        <p:nvSpPr>
          <p:cNvPr id="6" name="Title 5">
            <a:extLst>
              <a:ext uri="{FF2B5EF4-FFF2-40B4-BE49-F238E27FC236}">
                <a16:creationId xmlns:a16="http://schemas.microsoft.com/office/drawing/2014/main" id="{AF28F608-EE7B-6CFB-4AB5-10E49CF7FEC6}"/>
              </a:ext>
            </a:extLst>
          </p:cNvPr>
          <p:cNvSpPr>
            <a:spLocks noGrp="1"/>
          </p:cNvSpPr>
          <p:nvPr>
            <p:ph type="title"/>
          </p:nvPr>
        </p:nvSpPr>
        <p:spPr>
          <a:xfrm>
            <a:off x="85725" y="5536504"/>
            <a:ext cx="8972550" cy="1418016"/>
          </a:xfrm>
          <a:solidFill>
            <a:schemeClr val="accent4">
              <a:lumMod val="40000"/>
              <a:lumOff val="60000"/>
            </a:schemeClr>
          </a:solidFill>
        </p:spPr>
        <p:txBody>
          <a:bodyPr>
            <a:normAutofit/>
          </a:bodyPr>
          <a:lstStyle/>
          <a:p>
            <a:r>
              <a:rPr lang="en-US" dirty="0"/>
              <a:t>... coinciding with Northeastern University’s spring day of service.</a:t>
            </a:r>
          </a:p>
        </p:txBody>
      </p:sp>
      <p:sp>
        <p:nvSpPr>
          <p:cNvPr id="2" name="Rectangle: Rounded Corners 1">
            <a:extLst>
              <a:ext uri="{FF2B5EF4-FFF2-40B4-BE49-F238E27FC236}">
                <a16:creationId xmlns:a16="http://schemas.microsoft.com/office/drawing/2014/main" id="{31D58648-8B9F-1E08-7D2D-51DB47DE4A3C}"/>
              </a:ext>
            </a:extLst>
          </p:cNvPr>
          <p:cNvSpPr/>
          <p:nvPr/>
        </p:nvSpPr>
        <p:spPr>
          <a:xfrm rot="21110704">
            <a:off x="335361" y="245338"/>
            <a:ext cx="3815555" cy="5000355"/>
          </a:xfrm>
          <a:prstGeom prst="roundRect">
            <a:avLst>
              <a:gd name="adj" fmla="val 10580"/>
            </a:avLst>
          </a:prstGeom>
          <a:blipFill>
            <a:blip r:embed="rId3">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51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A50172-6EC2-1496-A755-AE8B280052EB}"/>
              </a:ext>
            </a:extLst>
          </p:cNvPr>
          <p:cNvSpPr/>
          <p:nvPr/>
        </p:nvSpPr>
        <p:spPr>
          <a:xfrm>
            <a:off x="3414532" y="106680"/>
            <a:ext cx="5566908" cy="4314849"/>
          </a:xfrm>
          <a:prstGeom prst="roundRect">
            <a:avLst>
              <a:gd name="adj" fmla="val 8758"/>
            </a:avLst>
          </a:prstGeom>
          <a:blipFill>
            <a:blip r:embed="rId2">
              <a:extLst>
                <a:ext uri="{28A0092B-C50C-407E-A947-70E740481C1C}">
                  <a14:useLocalDpi xmlns:a14="http://schemas.microsoft.com/office/drawing/2010/main" val="0"/>
                </a:ext>
              </a:extLst>
            </a:blip>
            <a:stretch>
              <a:fillRect/>
            </a:stretch>
          </a:blip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616D109-6E21-56D5-C317-D0F86C057754}"/>
              </a:ext>
            </a:extLst>
          </p:cNvPr>
          <p:cNvSpPr/>
          <p:nvPr/>
        </p:nvSpPr>
        <p:spPr>
          <a:xfrm>
            <a:off x="243583" y="2238286"/>
            <a:ext cx="3728720" cy="3050540"/>
          </a:xfrm>
          <a:prstGeom prst="roundRect">
            <a:avLst>
              <a:gd name="adj" fmla="val 7012"/>
            </a:avLst>
          </a:prstGeom>
          <a:blipFill>
            <a:blip r:embed="rId3">
              <a:extLst>
                <a:ext uri="{28A0092B-C50C-407E-A947-70E740481C1C}">
                  <a14:useLocalDpi xmlns:a14="http://schemas.microsoft.com/office/drawing/2010/main" val="0"/>
                </a:ext>
              </a:extLst>
            </a:blip>
            <a:stretch>
              <a:fillRect/>
            </a:stretch>
          </a:blip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F28F608-EE7B-6CFB-4AB5-10E49CF7FEC6}"/>
              </a:ext>
            </a:extLst>
          </p:cNvPr>
          <p:cNvSpPr>
            <a:spLocks noGrp="1"/>
          </p:cNvSpPr>
          <p:nvPr>
            <p:ph type="title"/>
          </p:nvPr>
        </p:nvSpPr>
        <p:spPr>
          <a:xfrm>
            <a:off x="85725" y="4896091"/>
            <a:ext cx="8972550" cy="2058429"/>
          </a:xfrm>
          <a:solidFill>
            <a:schemeClr val="accent4">
              <a:lumMod val="40000"/>
              <a:lumOff val="60000"/>
            </a:schemeClr>
          </a:solidFill>
        </p:spPr>
        <p:txBody>
          <a:bodyPr>
            <a:noAutofit/>
          </a:bodyPr>
          <a:lstStyle/>
          <a:p>
            <a:r>
              <a:rPr lang="en-US" sz="3200" dirty="0"/>
              <a:t>One of many highlights of the day: enjoying the spring daffodils; planted by many of the same PMAC/neighborhood and NEU student volunteers in Fall 2021.</a:t>
            </a:r>
          </a:p>
        </p:txBody>
      </p:sp>
    </p:spTree>
    <p:extLst>
      <p:ext uri="{BB962C8B-B14F-4D97-AF65-F5344CB8AC3E}">
        <p14:creationId xmlns:p14="http://schemas.microsoft.com/office/powerpoint/2010/main" val="15710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FF8896-EF2D-DA8A-3E9A-13485E3FB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5">
            <a:extLst>
              <a:ext uri="{FF2B5EF4-FFF2-40B4-BE49-F238E27FC236}">
                <a16:creationId xmlns:a16="http://schemas.microsoft.com/office/drawing/2014/main" id="{AF28F608-EE7B-6CFB-4AB5-10E49CF7FEC6}"/>
              </a:ext>
            </a:extLst>
          </p:cNvPr>
          <p:cNvSpPr>
            <a:spLocks noGrp="1"/>
          </p:cNvSpPr>
          <p:nvPr>
            <p:ph type="title"/>
          </p:nvPr>
        </p:nvSpPr>
        <p:spPr>
          <a:xfrm>
            <a:off x="85725" y="5887720"/>
            <a:ext cx="8972550" cy="833120"/>
          </a:xfrm>
          <a:solidFill>
            <a:schemeClr val="accent4">
              <a:lumMod val="40000"/>
              <a:lumOff val="60000"/>
            </a:schemeClr>
          </a:solidFill>
        </p:spPr>
        <p:txBody>
          <a:bodyPr>
            <a:noAutofit/>
          </a:bodyPr>
          <a:lstStyle/>
          <a:p>
            <a:r>
              <a:rPr lang="en-US" sz="3200" dirty="0"/>
              <a:t>April 2022: Easter Egg Hunt at Mission Deck</a:t>
            </a:r>
          </a:p>
        </p:txBody>
      </p:sp>
    </p:spTree>
    <p:extLst>
      <p:ext uri="{BB962C8B-B14F-4D97-AF65-F5344CB8AC3E}">
        <p14:creationId xmlns:p14="http://schemas.microsoft.com/office/powerpoint/2010/main" val="213654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28F608-EE7B-6CFB-4AB5-10E49CF7FEC6}"/>
              </a:ext>
            </a:extLst>
          </p:cNvPr>
          <p:cNvSpPr>
            <a:spLocks noGrp="1"/>
          </p:cNvSpPr>
          <p:nvPr>
            <p:ph type="title"/>
          </p:nvPr>
        </p:nvSpPr>
        <p:spPr>
          <a:xfrm>
            <a:off x="85725" y="5536504"/>
            <a:ext cx="8972550" cy="1418016"/>
          </a:xfrm>
          <a:solidFill>
            <a:schemeClr val="accent4">
              <a:lumMod val="40000"/>
              <a:lumOff val="60000"/>
            </a:schemeClr>
          </a:solidFill>
        </p:spPr>
        <p:txBody>
          <a:bodyPr>
            <a:normAutofit/>
          </a:bodyPr>
          <a:lstStyle/>
          <a:p>
            <a:r>
              <a:rPr lang="en-US" sz="4000" dirty="0"/>
              <a:t>May 2022: Celebration of new SNA murals</a:t>
            </a:r>
          </a:p>
        </p:txBody>
      </p:sp>
      <p:pic>
        <p:nvPicPr>
          <p:cNvPr id="19460" name="Picture 4" descr="May be an image of outdoors and brick wall">
            <a:extLst>
              <a:ext uri="{FF2B5EF4-FFF2-40B4-BE49-F238E27FC236}">
                <a16:creationId xmlns:a16="http://schemas.microsoft.com/office/drawing/2014/main" id="{85EAF4A0-C15A-30E7-8110-AB774A82A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088069"/>
            <a:ext cx="6667500" cy="3905250"/>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19458" name="Picture 2" descr="May be an image of text">
            <a:extLst>
              <a:ext uri="{FF2B5EF4-FFF2-40B4-BE49-F238E27FC236}">
                <a16:creationId xmlns:a16="http://schemas.microsoft.com/office/drawing/2014/main" id="{B4712C81-E15C-CB0F-9BB5-67B14C9F9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1088069"/>
            <a:ext cx="3171042" cy="4013743"/>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26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D5D0A3-149F-3B0C-19A5-CF41DF7E98F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09443" y="0"/>
            <a:ext cx="10453443" cy="6949440"/>
          </a:xfrm>
          <a:prstGeom prst="rect">
            <a:avLst/>
          </a:prstGeom>
        </p:spPr>
      </p:pic>
      <p:sp>
        <p:nvSpPr>
          <p:cNvPr id="8" name="Title 5">
            <a:extLst>
              <a:ext uri="{FF2B5EF4-FFF2-40B4-BE49-F238E27FC236}">
                <a16:creationId xmlns:a16="http://schemas.microsoft.com/office/drawing/2014/main" id="{6F23CEA4-1275-F573-2FB6-4AD20B1EF9A1}"/>
              </a:ext>
            </a:extLst>
          </p:cNvPr>
          <p:cNvSpPr>
            <a:spLocks noGrp="1"/>
          </p:cNvSpPr>
          <p:nvPr>
            <p:ph type="title"/>
          </p:nvPr>
        </p:nvSpPr>
        <p:spPr>
          <a:xfrm>
            <a:off x="85725" y="5887720"/>
            <a:ext cx="8972550" cy="833120"/>
          </a:xfrm>
          <a:solidFill>
            <a:schemeClr val="accent4">
              <a:lumMod val="40000"/>
              <a:lumOff val="60000"/>
            </a:schemeClr>
          </a:solidFill>
        </p:spPr>
        <p:txBody>
          <a:bodyPr>
            <a:noAutofit/>
          </a:bodyPr>
          <a:lstStyle/>
          <a:p>
            <a:r>
              <a:rPr lang="en-US" sz="3200" dirty="0"/>
              <a:t>Crab Apple in Jackson Square Children’s Garden</a:t>
            </a:r>
          </a:p>
        </p:txBody>
      </p:sp>
    </p:spTree>
    <p:extLst>
      <p:ext uri="{BB962C8B-B14F-4D97-AF65-F5344CB8AC3E}">
        <p14:creationId xmlns:p14="http://schemas.microsoft.com/office/powerpoint/2010/main" val="235415382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A8B967B-CA8D-07E6-7CA6-84A5F09340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5623560"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8B8AEFF-9938-7ABF-77D4-8BB5004D2B8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291581" y="2003995"/>
            <a:ext cx="4455814" cy="5249023"/>
          </a:xfrm>
          <a:prstGeom prst="rect">
            <a:avLst/>
          </a:prstGeom>
        </p:spPr>
      </p:pic>
      <p:pic>
        <p:nvPicPr>
          <p:cNvPr id="3" name="Picture 2">
            <a:extLst>
              <a:ext uri="{FF2B5EF4-FFF2-40B4-BE49-F238E27FC236}">
                <a16:creationId xmlns:a16="http://schemas.microsoft.com/office/drawing/2014/main" id="{46D5D0A3-149F-3B0C-19A5-CF41DF7E98F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894977" y="-3969"/>
            <a:ext cx="5249023" cy="2541428"/>
          </a:xfrm>
          <a:prstGeom prst="rect">
            <a:avLst/>
          </a:prstGeom>
        </p:spPr>
      </p:pic>
      <p:sp>
        <p:nvSpPr>
          <p:cNvPr id="6" name="Title 5">
            <a:extLst>
              <a:ext uri="{FF2B5EF4-FFF2-40B4-BE49-F238E27FC236}">
                <a16:creationId xmlns:a16="http://schemas.microsoft.com/office/drawing/2014/main" id="{AF28F608-EE7B-6CFB-4AB5-10E49CF7FEC6}"/>
              </a:ext>
            </a:extLst>
          </p:cNvPr>
          <p:cNvSpPr>
            <a:spLocks noGrp="1"/>
          </p:cNvSpPr>
          <p:nvPr>
            <p:ph type="title"/>
          </p:nvPr>
        </p:nvSpPr>
        <p:spPr>
          <a:xfrm>
            <a:off x="85725" y="5887720"/>
            <a:ext cx="8972550" cy="833120"/>
          </a:xfrm>
          <a:solidFill>
            <a:schemeClr val="accent4">
              <a:lumMod val="40000"/>
              <a:lumOff val="60000"/>
            </a:schemeClr>
          </a:solidFill>
        </p:spPr>
        <p:txBody>
          <a:bodyPr>
            <a:noAutofit/>
          </a:bodyPr>
          <a:lstStyle/>
          <a:p>
            <a:r>
              <a:rPr lang="en-US" sz="3200" dirty="0"/>
              <a:t>More -- Spring Blossoms</a:t>
            </a:r>
          </a:p>
        </p:txBody>
      </p:sp>
    </p:spTree>
    <p:extLst>
      <p:ext uri="{BB962C8B-B14F-4D97-AF65-F5344CB8AC3E}">
        <p14:creationId xmlns:p14="http://schemas.microsoft.com/office/powerpoint/2010/main" val="1382640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07E15-34F1-87A0-F79B-406F085BA473}"/>
              </a:ext>
            </a:extLst>
          </p:cNvPr>
          <p:cNvSpPr>
            <a:spLocks noGrp="1"/>
          </p:cNvSpPr>
          <p:nvPr>
            <p:ph type="ctrTitle"/>
          </p:nvPr>
        </p:nvSpPr>
        <p:spPr>
          <a:xfrm>
            <a:off x="90692" y="111760"/>
            <a:ext cx="9009143" cy="773295"/>
          </a:xfrm>
          <a:solidFill>
            <a:schemeClr val="accent6">
              <a:lumMod val="75000"/>
            </a:schemeClr>
          </a:solidFill>
        </p:spPr>
        <p:txBody>
          <a:bodyPr>
            <a:normAutofit/>
          </a:bodyPr>
          <a:lstStyle/>
          <a:p>
            <a:r>
              <a:rPr lang="en-US" sz="2400" i="1" dirty="0">
                <a:solidFill>
                  <a:schemeClr val="bg1">
                    <a:lumMod val="95000"/>
                  </a:schemeClr>
                </a:solidFill>
              </a:rPr>
              <a:t>Southwest Corridor Park Management Advisory Committee (PMAC)</a:t>
            </a:r>
          </a:p>
        </p:txBody>
      </p:sp>
      <p:sp>
        <p:nvSpPr>
          <p:cNvPr id="3" name="Subtitle 2">
            <a:extLst>
              <a:ext uri="{FF2B5EF4-FFF2-40B4-BE49-F238E27FC236}">
                <a16:creationId xmlns:a16="http://schemas.microsoft.com/office/drawing/2014/main" id="{F0204B47-7915-6EA5-7E50-6492590C2B74}"/>
              </a:ext>
            </a:extLst>
          </p:cNvPr>
          <p:cNvSpPr>
            <a:spLocks noGrp="1"/>
          </p:cNvSpPr>
          <p:nvPr>
            <p:ph type="subTitle" idx="1"/>
          </p:nvPr>
        </p:nvSpPr>
        <p:spPr>
          <a:xfrm>
            <a:off x="90692" y="930799"/>
            <a:ext cx="9009142" cy="562919"/>
          </a:xfrm>
          <a:solidFill>
            <a:schemeClr val="accent6">
              <a:lumMod val="75000"/>
            </a:schemeClr>
          </a:solidFill>
        </p:spPr>
        <p:txBody>
          <a:bodyPr>
            <a:normAutofit/>
          </a:bodyPr>
          <a:lstStyle/>
          <a:p>
            <a:r>
              <a:rPr lang="en-US" sz="2400" dirty="0">
                <a:solidFill>
                  <a:schemeClr val="bg1">
                    <a:lumMod val="95000"/>
                  </a:schemeClr>
                </a:solidFill>
              </a:rPr>
              <a:t>Annual Meeting Agenda</a:t>
            </a:r>
            <a:endParaRPr lang="en-US" sz="3000" b="1" dirty="0">
              <a:solidFill>
                <a:schemeClr val="bg1">
                  <a:lumMod val="95000"/>
                </a:schemeClr>
              </a:solidFill>
            </a:endParaRPr>
          </a:p>
        </p:txBody>
      </p:sp>
      <p:sp>
        <p:nvSpPr>
          <p:cNvPr id="9" name="Rectangle 8">
            <a:extLst>
              <a:ext uri="{FF2B5EF4-FFF2-40B4-BE49-F238E27FC236}">
                <a16:creationId xmlns:a16="http://schemas.microsoft.com/office/drawing/2014/main" id="{1AEA00E4-4272-8539-650F-60C2AD678643}"/>
              </a:ext>
            </a:extLst>
          </p:cNvPr>
          <p:cNvSpPr/>
          <p:nvPr/>
        </p:nvSpPr>
        <p:spPr>
          <a:xfrm>
            <a:off x="67429" y="5509591"/>
            <a:ext cx="2668554" cy="1195839"/>
          </a:xfrm>
          <a:prstGeom prst="rect">
            <a:avLst/>
          </a:prstGeom>
          <a:solidFill>
            <a:schemeClr val="accent4">
              <a:lumMod val="60000"/>
              <a:lumOff val="40000"/>
              <a:alpha val="49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E06EB93-04C6-CE56-066E-8118EDFA9EE0}"/>
              </a:ext>
            </a:extLst>
          </p:cNvPr>
          <p:cNvSpPr/>
          <p:nvPr/>
        </p:nvSpPr>
        <p:spPr>
          <a:xfrm>
            <a:off x="2931090" y="5509591"/>
            <a:ext cx="1749078" cy="1195839"/>
          </a:xfrm>
          <a:prstGeom prst="rect">
            <a:avLst/>
          </a:prstGeom>
          <a:solidFill>
            <a:schemeClr val="accent6">
              <a:lumMod val="75000"/>
              <a:alpha val="49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E793AD-75D3-F2E3-F9C3-FDA2DFD9E19C}"/>
              </a:ext>
            </a:extLst>
          </p:cNvPr>
          <p:cNvSpPr/>
          <p:nvPr/>
        </p:nvSpPr>
        <p:spPr>
          <a:xfrm>
            <a:off x="4875275" y="5509591"/>
            <a:ext cx="1997691" cy="1195839"/>
          </a:xfrm>
          <a:prstGeom prst="rect">
            <a:avLst/>
          </a:prstGeom>
          <a:solidFill>
            <a:schemeClr val="accent2">
              <a:lumMod val="75000"/>
              <a:alpha val="49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83AE4B-2255-04DE-FB34-D33042DC7517}"/>
              </a:ext>
            </a:extLst>
          </p:cNvPr>
          <p:cNvSpPr/>
          <p:nvPr/>
        </p:nvSpPr>
        <p:spPr>
          <a:xfrm>
            <a:off x="7068073" y="5509591"/>
            <a:ext cx="1949168" cy="1195839"/>
          </a:xfrm>
          <a:prstGeom prst="rect">
            <a:avLst/>
          </a:prstGeom>
          <a:solidFill>
            <a:schemeClr val="accent1">
              <a:alpha val="49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EA7629-EEB2-B5D3-A319-20EA15572DC6}"/>
              </a:ext>
            </a:extLst>
          </p:cNvPr>
          <p:cNvSpPr txBox="1"/>
          <p:nvPr/>
        </p:nvSpPr>
        <p:spPr>
          <a:xfrm>
            <a:off x="509312" y="1761607"/>
            <a:ext cx="8287447" cy="3416320"/>
          </a:xfrm>
          <a:prstGeom prst="rect">
            <a:avLst/>
          </a:prstGeom>
          <a:noFill/>
        </p:spPr>
        <p:txBody>
          <a:bodyPr wrap="square" rtlCol="0">
            <a:spAutoFit/>
          </a:bodyPr>
          <a:lstStyle/>
          <a:p>
            <a:r>
              <a:rPr lang="en-US" b="1" dirty="0"/>
              <a:t>Presentation:  Four Seasons in the Park </a:t>
            </a:r>
          </a:p>
          <a:p>
            <a:r>
              <a:rPr lang="en-US" dirty="0"/>
              <a:t>Themes:  </a:t>
            </a:r>
          </a:p>
          <a:p>
            <a:pPr marL="285750" indent="-285750">
              <a:buFontTx/>
              <a:buChar char="-"/>
            </a:pPr>
            <a:r>
              <a:rPr lang="en-US" dirty="0"/>
              <a:t>Focus on the many park neighborhoods and park activities</a:t>
            </a:r>
          </a:p>
          <a:p>
            <a:pPr marL="285750" indent="-285750">
              <a:buFontTx/>
              <a:buChar char="-"/>
            </a:pPr>
            <a:r>
              <a:rPr lang="en-US" dirty="0"/>
              <a:t>The breadth of the Southwest Corridor Park volunteer network </a:t>
            </a:r>
          </a:p>
          <a:p>
            <a:pPr marL="285750" indent="-285750">
              <a:buFontTx/>
              <a:buChar char="-"/>
            </a:pPr>
            <a:r>
              <a:rPr lang="en-US" dirty="0"/>
              <a:t>The importance of the park to residents, across four seasons</a:t>
            </a:r>
          </a:p>
          <a:p>
            <a:pPr marL="285750" indent="-285750">
              <a:buFontTx/>
              <a:buChar char="-"/>
            </a:pPr>
            <a:endParaRPr lang="en-US" dirty="0"/>
          </a:p>
          <a:p>
            <a:r>
              <a:rPr lang="en-US" dirty="0"/>
              <a:t>DCR Updates:</a:t>
            </a:r>
          </a:p>
          <a:p>
            <a:pPr marL="285750" indent="-285750">
              <a:buFontTx/>
              <a:buChar char="-"/>
            </a:pPr>
            <a:r>
              <a:rPr lang="en-US" dirty="0"/>
              <a:t>Playground improvement projects </a:t>
            </a:r>
          </a:p>
          <a:p>
            <a:pPr marL="285750" indent="-285750">
              <a:buFontTx/>
              <a:buChar char="-"/>
            </a:pPr>
            <a:r>
              <a:rPr lang="en-US" dirty="0"/>
              <a:t>Bike/Walking path work </a:t>
            </a:r>
          </a:p>
          <a:p>
            <a:pPr marL="285750" indent="-285750">
              <a:buFontTx/>
              <a:buChar char="-"/>
            </a:pPr>
            <a:r>
              <a:rPr lang="en-US" dirty="0"/>
              <a:t>Looking ahead: Master planning process </a:t>
            </a:r>
          </a:p>
          <a:p>
            <a:endParaRPr lang="en-US" dirty="0"/>
          </a:p>
          <a:p>
            <a:r>
              <a:rPr lang="en-US" dirty="0"/>
              <a:t>Election/Re-Election of PMAC Leadership Team </a:t>
            </a:r>
          </a:p>
        </p:txBody>
      </p:sp>
      <p:pic>
        <p:nvPicPr>
          <p:cNvPr id="7" name="Picture 6">
            <a:extLst>
              <a:ext uri="{FF2B5EF4-FFF2-40B4-BE49-F238E27FC236}">
                <a16:creationId xmlns:a16="http://schemas.microsoft.com/office/drawing/2014/main" id="{0F3ADE27-1F28-CA07-F66F-CD4CA3F21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187" y="3266469"/>
            <a:ext cx="2658550" cy="2077290"/>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9919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2C997FF-D5FF-19B7-CF82-078D308B4005}"/>
              </a:ext>
            </a:extLst>
          </p:cNvPr>
          <p:cNvSpPr/>
          <p:nvPr/>
        </p:nvSpPr>
        <p:spPr>
          <a:xfrm>
            <a:off x="85725" y="387350"/>
            <a:ext cx="6286500" cy="5613400"/>
          </a:xfrm>
          <a:prstGeom prst="ellipse">
            <a:avLst/>
          </a:prstGeom>
          <a:blipFill>
            <a:blip r:embed="rId2">
              <a:extLst>
                <a:ext uri="{28A0092B-C50C-407E-A947-70E740481C1C}">
                  <a14:useLocalDpi xmlns:a14="http://schemas.microsoft.com/office/drawing/2010/main" val="0"/>
                </a:ext>
              </a:extLst>
            </a:blip>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D765A66-74DB-F180-A0E5-2EF00BA21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49930" y="852170"/>
            <a:ext cx="6736080" cy="5052060"/>
          </a:xfrm>
          <a:prstGeom prst="rect">
            <a:avLst/>
          </a:prstGeom>
          <a:ln>
            <a:solidFill>
              <a:schemeClr val="bg1">
                <a:lumMod val="95000"/>
              </a:schemeClr>
            </a:solidFill>
          </a:ln>
        </p:spPr>
      </p:pic>
      <p:sp>
        <p:nvSpPr>
          <p:cNvPr id="7" name="Title 5">
            <a:extLst>
              <a:ext uri="{FF2B5EF4-FFF2-40B4-BE49-F238E27FC236}">
                <a16:creationId xmlns:a16="http://schemas.microsoft.com/office/drawing/2014/main" id="{5F72D090-F3B8-38BF-207F-BAC7F7218C2D}"/>
              </a:ext>
            </a:extLst>
          </p:cNvPr>
          <p:cNvSpPr txBox="1">
            <a:spLocks/>
          </p:cNvSpPr>
          <p:nvPr/>
        </p:nvSpPr>
        <p:spPr>
          <a:xfrm>
            <a:off x="6602095" y="111760"/>
            <a:ext cx="2312035"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Summer</a:t>
            </a:r>
          </a:p>
        </p:txBody>
      </p:sp>
    </p:spTree>
    <p:extLst>
      <p:ext uri="{BB962C8B-B14F-4D97-AF65-F5344CB8AC3E}">
        <p14:creationId xmlns:p14="http://schemas.microsoft.com/office/powerpoint/2010/main" val="2850607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a:extLst>
              <a:ext uri="{FF2B5EF4-FFF2-40B4-BE49-F238E27FC236}">
                <a16:creationId xmlns:a16="http://schemas.microsoft.com/office/drawing/2014/main" id="{15593815-07F4-F3A3-4386-DCB9F7CD3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3675" y="-137160"/>
            <a:ext cx="5243132" cy="699516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Park Stewardship Projects</a:t>
            </a:r>
          </a:p>
        </p:txBody>
      </p:sp>
      <p:pic>
        <p:nvPicPr>
          <p:cNvPr id="9220" name="Picture 4">
            <a:extLst>
              <a:ext uri="{FF2B5EF4-FFF2-40B4-BE49-F238E27FC236}">
                <a16:creationId xmlns:a16="http://schemas.microsoft.com/office/drawing/2014/main" id="{6662A666-B674-11BD-F54E-AB99E857A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77906">
            <a:off x="740270" y="960652"/>
            <a:ext cx="3318710" cy="4427680"/>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6835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D6FD8AF1-21E1-9460-BAD1-38EE33283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1782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Park Stewardship Projects</a:t>
            </a:r>
          </a:p>
        </p:txBody>
      </p:sp>
    </p:spTree>
    <p:extLst>
      <p:ext uri="{BB962C8B-B14F-4D97-AF65-F5344CB8AC3E}">
        <p14:creationId xmlns:p14="http://schemas.microsoft.com/office/powerpoint/2010/main" val="16985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a:extLst>
              <a:ext uri="{FF2B5EF4-FFF2-40B4-BE49-F238E27FC236}">
                <a16:creationId xmlns:a16="http://schemas.microsoft.com/office/drawing/2014/main" id="{4234AC8B-DC06-7592-DC25-6A0E15EEF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33" y="1310602"/>
            <a:ext cx="4313208" cy="323415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Park Stewardship Projects</a:t>
            </a:r>
          </a:p>
        </p:txBody>
      </p:sp>
      <p:pic>
        <p:nvPicPr>
          <p:cNvPr id="2050" name="Picture 2">
            <a:extLst>
              <a:ext uri="{FF2B5EF4-FFF2-40B4-BE49-F238E27FC236}">
                <a16:creationId xmlns:a16="http://schemas.microsoft.com/office/drawing/2014/main" id="{96DA184C-A07F-44C2-AC1B-241E220DB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008" y="1310602"/>
            <a:ext cx="4313208" cy="3234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53823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Park Stewardship Projects</a:t>
            </a:r>
          </a:p>
        </p:txBody>
      </p:sp>
      <p:pic>
        <p:nvPicPr>
          <p:cNvPr id="9" name="Picture 8" descr="A picture containing outdoor, grass, plant, garden&#10;&#10;Description automatically generated">
            <a:extLst>
              <a:ext uri="{FF2B5EF4-FFF2-40B4-BE49-F238E27FC236}">
                <a16:creationId xmlns:a16="http://schemas.microsoft.com/office/drawing/2014/main" id="{3C53A7B4-FF6D-0DBA-C738-A81B3C23CF99}"/>
              </a:ext>
            </a:extLst>
          </p:cNvPr>
          <p:cNvPicPr>
            <a:picLocks noChangeAspect="1"/>
          </p:cNvPicPr>
          <p:nvPr/>
        </p:nvPicPr>
        <p:blipFill rotWithShape="1">
          <a:blip r:embed="rId2">
            <a:extLst>
              <a:ext uri="{28A0092B-C50C-407E-A947-70E740481C1C}">
                <a14:useLocalDpi xmlns:a14="http://schemas.microsoft.com/office/drawing/2010/main" val="0"/>
              </a:ext>
            </a:extLst>
          </a:blip>
          <a:srcRect l="-1024" t="-455"/>
          <a:stretch/>
        </p:blipFill>
        <p:spPr>
          <a:xfrm>
            <a:off x="4703512" y="1035239"/>
            <a:ext cx="4440488" cy="3311614"/>
          </a:xfrm>
          <a:prstGeom prst="rect">
            <a:avLst/>
          </a:prstGeom>
        </p:spPr>
      </p:pic>
      <p:pic>
        <p:nvPicPr>
          <p:cNvPr id="4" name="Picture 3" descr="A picture containing tree, outdoor, ground, plant&#10;&#10;Description automatically generated">
            <a:extLst>
              <a:ext uri="{FF2B5EF4-FFF2-40B4-BE49-F238E27FC236}">
                <a16:creationId xmlns:a16="http://schemas.microsoft.com/office/drawing/2014/main" id="{82BDD9D5-1EE9-45E2-FAF7-0A1AC53F2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15" y="1032159"/>
            <a:ext cx="4415485" cy="3311614"/>
          </a:xfrm>
          <a:prstGeom prst="rect">
            <a:avLst/>
          </a:prstGeom>
        </p:spPr>
      </p:pic>
    </p:spTree>
    <p:extLst>
      <p:ext uri="{BB962C8B-B14F-4D97-AF65-F5344CB8AC3E}">
        <p14:creationId xmlns:p14="http://schemas.microsoft.com/office/powerpoint/2010/main" val="40086659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Park Stewardship Projects</a:t>
            </a:r>
          </a:p>
        </p:txBody>
      </p:sp>
      <p:pic>
        <p:nvPicPr>
          <p:cNvPr id="4" name="Picture 3" descr="A picture containing tree, outdoor, plant&#10;&#10;Description automatically generated">
            <a:extLst>
              <a:ext uri="{FF2B5EF4-FFF2-40B4-BE49-F238E27FC236}">
                <a16:creationId xmlns:a16="http://schemas.microsoft.com/office/drawing/2014/main" id="{64553184-B656-8EE5-B714-C66842F45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03985" y="836295"/>
            <a:ext cx="5593080" cy="4194810"/>
          </a:xfrm>
          <a:prstGeom prst="rect">
            <a:avLst/>
          </a:prstGeom>
        </p:spPr>
      </p:pic>
    </p:spTree>
    <p:extLst>
      <p:ext uri="{BB962C8B-B14F-4D97-AF65-F5344CB8AC3E}">
        <p14:creationId xmlns:p14="http://schemas.microsoft.com/office/powerpoint/2010/main" val="32513348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ay be an image of belladonna lily and nature">
            <a:extLst>
              <a:ext uri="{FF2B5EF4-FFF2-40B4-BE49-F238E27FC236}">
                <a16:creationId xmlns:a16="http://schemas.microsoft.com/office/drawing/2014/main" id="{884EFD73-0A2F-261D-2684-31D8F490B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529"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Park Stewardship Projects</a:t>
            </a:r>
          </a:p>
        </p:txBody>
      </p:sp>
    </p:spTree>
    <p:extLst>
      <p:ext uri="{BB962C8B-B14F-4D97-AF65-F5344CB8AC3E}">
        <p14:creationId xmlns:p14="http://schemas.microsoft.com/office/powerpoint/2010/main" val="11624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a:extLst>
              <a:ext uri="{FF2B5EF4-FFF2-40B4-BE49-F238E27FC236}">
                <a16:creationId xmlns:a16="http://schemas.microsoft.com/office/drawing/2014/main" id="{62A1A7CC-8C26-4681-8F86-2C59210E1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Carleton Court Dog Park Re-surfacing project</a:t>
            </a:r>
          </a:p>
        </p:txBody>
      </p:sp>
    </p:spTree>
    <p:extLst>
      <p:ext uri="{BB962C8B-B14F-4D97-AF65-F5344CB8AC3E}">
        <p14:creationId xmlns:p14="http://schemas.microsoft.com/office/powerpoint/2010/main" val="1482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F7811D3B-25AB-33BB-EAFA-FA42F812C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Carleton Court Dog Park Re-surfacing project</a:t>
            </a:r>
          </a:p>
        </p:txBody>
      </p:sp>
    </p:spTree>
    <p:extLst>
      <p:ext uri="{BB962C8B-B14F-4D97-AF65-F5344CB8AC3E}">
        <p14:creationId xmlns:p14="http://schemas.microsoft.com/office/powerpoint/2010/main" val="193501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Mini-Grants, Children and Family Programs and Children’s Garden</a:t>
            </a:r>
          </a:p>
        </p:txBody>
      </p:sp>
      <p:pic>
        <p:nvPicPr>
          <p:cNvPr id="21506" name="Picture 2" descr="May be an image of fruit and text that says 'Southwest Corridor Park Mini-Grants Neighborhood organizations are encouraged to apply for a Southwest Corridor Park Mini-Grant to provide youth and family activities in the Southwest Corridor Park in Summer 2022. Find the application at swcpc.org and apply by June 8th. Activities may include nature study, art, video production, music, dance, exercise, recreation, history, and more. We look forward to your creative ideas!'">
            <a:extLst>
              <a:ext uri="{FF2B5EF4-FFF2-40B4-BE49-F238E27FC236}">
                <a16:creationId xmlns:a16="http://schemas.microsoft.com/office/drawing/2014/main" id="{7E8CF974-96E7-6718-8318-F9AA83527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14434">
            <a:off x="412849" y="332221"/>
            <a:ext cx="4915433" cy="27649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E2BA64A-2946-EA34-0F50-3C012AA0E04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491139">
            <a:off x="5072404" y="575939"/>
            <a:ext cx="3380027" cy="5038927"/>
          </a:xfrm>
          <a:prstGeom prst="rect">
            <a:avLst/>
          </a:prstGeom>
        </p:spPr>
      </p:pic>
      <p:pic>
        <p:nvPicPr>
          <p:cNvPr id="6" name="Picture 5">
            <a:extLst>
              <a:ext uri="{FF2B5EF4-FFF2-40B4-BE49-F238E27FC236}">
                <a16:creationId xmlns:a16="http://schemas.microsoft.com/office/drawing/2014/main" id="{4FAD8DD9-70A4-2566-CC58-734EDD7DC7B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92960" y="3230076"/>
            <a:ext cx="2479040" cy="2615190"/>
          </a:xfrm>
          <a:prstGeom prst="rect">
            <a:avLst/>
          </a:prstGeom>
        </p:spPr>
      </p:pic>
    </p:spTree>
    <p:extLst>
      <p:ext uri="{BB962C8B-B14F-4D97-AF65-F5344CB8AC3E}">
        <p14:creationId xmlns:p14="http://schemas.microsoft.com/office/powerpoint/2010/main" val="9941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ay be an image of 3 people, nature, snow and tree">
            <a:extLst>
              <a:ext uri="{FF2B5EF4-FFF2-40B4-BE49-F238E27FC236}">
                <a16:creationId xmlns:a16="http://schemas.microsoft.com/office/drawing/2014/main" id="{813D91B7-91F5-D066-C567-501E4564FE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780777" y="-40777"/>
            <a:ext cx="6423607" cy="689877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928B77EA-4568-9090-61DD-CAA3D57D1400}"/>
              </a:ext>
            </a:extLst>
          </p:cNvPr>
          <p:cNvSpPr txBox="1">
            <a:spLocks/>
          </p:cNvSpPr>
          <p:nvPr/>
        </p:nvSpPr>
        <p:spPr>
          <a:xfrm>
            <a:off x="6181725" y="116840"/>
            <a:ext cx="2820035" cy="833120"/>
          </a:xfrm>
          <a:prstGeom prst="rect">
            <a:avLst/>
          </a:prstGeom>
          <a:solidFill>
            <a:schemeClr val="accent5">
              <a:lumMod val="60000"/>
              <a:lumOff val="40000"/>
            </a:schemeClr>
          </a:solidFill>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Winter</a:t>
            </a:r>
          </a:p>
        </p:txBody>
      </p:sp>
      <p:pic>
        <p:nvPicPr>
          <p:cNvPr id="2056" name="Picture 8" descr="May be an image of snow, nature and tree">
            <a:extLst>
              <a:ext uri="{FF2B5EF4-FFF2-40B4-BE49-F238E27FC236}">
                <a16:creationId xmlns:a16="http://schemas.microsoft.com/office/drawing/2014/main" id="{EB6A64BE-685C-AEDB-6D21-7E47F9734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136"/>
            <a:ext cx="5193102" cy="6924136"/>
          </a:xfrm>
          <a:prstGeom prst="rect">
            <a:avLst/>
          </a:prstGeom>
          <a:noFill/>
          <a:ln w="38100">
            <a:solidFill>
              <a:schemeClr val="bg1">
                <a:lumMod val="9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7318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10;&#10;Description automatically generated">
            <a:extLst>
              <a:ext uri="{FF2B5EF4-FFF2-40B4-BE49-F238E27FC236}">
                <a16:creationId xmlns:a16="http://schemas.microsoft.com/office/drawing/2014/main" id="{017B0DE1-81B7-8367-A721-D303B9CA2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70822" y="973706"/>
            <a:ext cx="5236234" cy="3927176"/>
          </a:xfrm>
          <a:prstGeom prst="rect">
            <a:avLst/>
          </a:prstGeom>
        </p:spPr>
      </p:pic>
      <p:pic>
        <p:nvPicPr>
          <p:cNvPr id="8" name="Picture 7" descr="A picture containing tree, person, outdoor&#10;&#10;Description automatically generated">
            <a:extLst>
              <a:ext uri="{FF2B5EF4-FFF2-40B4-BE49-F238E27FC236}">
                <a16:creationId xmlns:a16="http://schemas.microsoft.com/office/drawing/2014/main" id="{56F8FF8E-F8FE-6756-3A8B-C47E51CB2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2899" y="973704"/>
            <a:ext cx="5236236" cy="3927177"/>
          </a:xfrm>
          <a:prstGeom prst="rect">
            <a:avLst/>
          </a:prstGeom>
        </p:spPr>
      </p:pic>
      <p:sp>
        <p:nvSpPr>
          <p:cNvPr id="9" name="Title 5">
            <a:extLst>
              <a:ext uri="{FF2B5EF4-FFF2-40B4-BE49-F238E27FC236}">
                <a16:creationId xmlns:a16="http://schemas.microsoft.com/office/drawing/2014/main" id="{D9834711-E64B-6EA1-BC31-CE55F588578B}"/>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Mini-Grants, Children and Family Programs and Children’s Garden</a:t>
            </a:r>
          </a:p>
        </p:txBody>
      </p:sp>
    </p:spTree>
    <p:extLst>
      <p:ext uri="{BB962C8B-B14F-4D97-AF65-F5344CB8AC3E}">
        <p14:creationId xmlns:p14="http://schemas.microsoft.com/office/powerpoint/2010/main" val="38516058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Mural at Spontaneous Celebrations</a:t>
            </a:r>
          </a:p>
        </p:txBody>
      </p:sp>
      <p:pic>
        <p:nvPicPr>
          <p:cNvPr id="33794" name="Picture 2">
            <a:extLst>
              <a:ext uri="{FF2B5EF4-FFF2-40B4-BE49-F238E27FC236}">
                <a16:creationId xmlns:a16="http://schemas.microsoft.com/office/drawing/2014/main" id="{FDF5473E-8FAA-AE8C-7AAB-EC9E80DB9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5463" y="336577"/>
            <a:ext cx="4058257" cy="5414351"/>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a:extLst>
              <a:ext uri="{FF2B5EF4-FFF2-40B4-BE49-F238E27FC236}">
                <a16:creationId xmlns:a16="http://schemas.microsoft.com/office/drawing/2014/main" id="{24A24607-6FDE-6BD6-A7C2-89A77D664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54" y="328201"/>
            <a:ext cx="4058258" cy="542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4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10B749-85E5-E760-DE0C-5D26C7537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20787">
            <a:off x="714983" y="675753"/>
            <a:ext cx="6858000" cy="5143500"/>
          </a:xfrm>
          <a:prstGeom prst="rect">
            <a:avLst/>
          </a:prstGeom>
        </p:spPr>
      </p:pic>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Unity Day at Mildred Hailey Apartments</a:t>
            </a:r>
          </a:p>
        </p:txBody>
      </p:sp>
    </p:spTree>
    <p:extLst>
      <p:ext uri="{BB962C8B-B14F-4D97-AF65-F5344CB8AC3E}">
        <p14:creationId xmlns:p14="http://schemas.microsoft.com/office/powerpoint/2010/main" val="332291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On the Lorber Family Playground </a:t>
            </a:r>
            <a:br>
              <a:rPr lang="en-US" sz="3200" dirty="0"/>
            </a:br>
            <a:r>
              <a:rPr lang="en-US" sz="3200" dirty="0"/>
              <a:t>(During Unity Day at Mildred Hailey Apartments)</a:t>
            </a:r>
          </a:p>
        </p:txBody>
      </p:sp>
      <p:pic>
        <p:nvPicPr>
          <p:cNvPr id="4" name="Picture 3">
            <a:extLst>
              <a:ext uri="{FF2B5EF4-FFF2-40B4-BE49-F238E27FC236}">
                <a16:creationId xmlns:a16="http://schemas.microsoft.com/office/drawing/2014/main" id="{8CFEDF76-FEE2-9D1E-F5DA-93FF3CAFE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3146"/>
            <a:ext cx="9144000" cy="4511707"/>
          </a:xfrm>
          <a:prstGeom prst="rect">
            <a:avLst/>
          </a:prstGeom>
        </p:spPr>
      </p:pic>
    </p:spTree>
    <p:extLst>
      <p:ext uri="{BB962C8B-B14F-4D97-AF65-F5344CB8AC3E}">
        <p14:creationId xmlns:p14="http://schemas.microsoft.com/office/powerpoint/2010/main" val="120629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081C936A-5D6E-55E0-28F1-8DF5F24035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85725" y="378823"/>
            <a:ext cx="9058275" cy="647759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Unity Day at Alice Taylor Apartments </a:t>
            </a:r>
          </a:p>
        </p:txBody>
      </p:sp>
    </p:spTree>
    <p:extLst>
      <p:ext uri="{BB962C8B-B14F-4D97-AF65-F5344CB8AC3E}">
        <p14:creationId xmlns:p14="http://schemas.microsoft.com/office/powerpoint/2010/main" val="323729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a:extLst>
              <a:ext uri="{FF2B5EF4-FFF2-40B4-BE49-F238E27FC236}">
                <a16:creationId xmlns:a16="http://schemas.microsoft.com/office/drawing/2014/main" id="{ACB3D1CD-F485-E90A-F781-B209CF700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36538">
            <a:off x="388849" y="889595"/>
            <a:ext cx="3806757" cy="5078811"/>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a:extLst>
              <a:ext uri="{FF2B5EF4-FFF2-40B4-BE49-F238E27FC236}">
                <a16:creationId xmlns:a16="http://schemas.microsoft.com/office/drawing/2014/main" id="{42461A4F-6160-F714-8127-FB0697DD0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2466">
            <a:off x="4127616" y="444620"/>
            <a:ext cx="4658222" cy="62147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Unity Day at Alice Taylor Apartments </a:t>
            </a:r>
          </a:p>
        </p:txBody>
      </p:sp>
    </p:spTree>
    <p:extLst>
      <p:ext uri="{BB962C8B-B14F-4D97-AF65-F5344CB8AC3E}">
        <p14:creationId xmlns:p14="http://schemas.microsoft.com/office/powerpoint/2010/main" val="235662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73C05B1-199B-FB49-C38B-63C97EC20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15738">
            <a:off x="635696" y="482467"/>
            <a:ext cx="5292247" cy="5292247"/>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Summertime Plants, Butterflies, Birds</a:t>
            </a:r>
          </a:p>
        </p:txBody>
      </p:sp>
      <p:pic>
        <p:nvPicPr>
          <p:cNvPr id="40964" name="Picture 4">
            <a:extLst>
              <a:ext uri="{FF2B5EF4-FFF2-40B4-BE49-F238E27FC236}">
                <a16:creationId xmlns:a16="http://schemas.microsoft.com/office/drawing/2014/main" id="{7E296713-7773-5F85-FBAC-71DC409CB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05">
            <a:off x="3992807" y="1084425"/>
            <a:ext cx="4924686" cy="3785852"/>
          </a:xfrm>
          <a:prstGeom prst="rect">
            <a:avLst/>
          </a:prstGeom>
          <a:noFill/>
          <a:ln w="28575">
            <a:solidFill>
              <a:schemeClr val="bg1">
                <a:lumMod val="9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92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5F72D090-F3B8-38BF-207F-BAC7F7218C2D}"/>
              </a:ext>
            </a:extLst>
          </p:cNvPr>
          <p:cNvSpPr txBox="1">
            <a:spLocks/>
          </p:cNvSpPr>
          <p:nvPr/>
        </p:nvSpPr>
        <p:spPr>
          <a:xfrm>
            <a:off x="85725" y="5887720"/>
            <a:ext cx="8972550" cy="833120"/>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Summertime Plants, Butterflies, Birds</a:t>
            </a:r>
          </a:p>
        </p:txBody>
      </p:sp>
      <p:pic>
        <p:nvPicPr>
          <p:cNvPr id="3" name="Picture 2">
            <a:extLst>
              <a:ext uri="{FF2B5EF4-FFF2-40B4-BE49-F238E27FC236}">
                <a16:creationId xmlns:a16="http://schemas.microsoft.com/office/drawing/2014/main" id="{594E2759-B3C3-5F52-654D-7649A372FDE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5724" y="304800"/>
            <a:ext cx="4031613" cy="3728720"/>
          </a:xfrm>
          <a:prstGeom prst="rect">
            <a:avLst/>
          </a:prstGeom>
        </p:spPr>
      </p:pic>
      <p:pic>
        <p:nvPicPr>
          <p:cNvPr id="5" name="Picture 4">
            <a:extLst>
              <a:ext uri="{FF2B5EF4-FFF2-40B4-BE49-F238E27FC236}">
                <a16:creationId xmlns:a16="http://schemas.microsoft.com/office/drawing/2014/main" id="{18A559F0-6FD3-F2C6-B771-A85413B555D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310550" y="304800"/>
            <a:ext cx="4722440" cy="4699000"/>
          </a:xfrm>
          <a:prstGeom prst="rect">
            <a:avLst/>
          </a:prstGeom>
        </p:spPr>
      </p:pic>
    </p:spTree>
    <p:extLst>
      <p:ext uri="{BB962C8B-B14F-4D97-AF65-F5344CB8AC3E}">
        <p14:creationId xmlns:p14="http://schemas.microsoft.com/office/powerpoint/2010/main" val="227568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090CA68E-CB9D-FBEA-F947-BF3C67A85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928B77EA-4568-9090-61DD-CAA3D57D1400}"/>
              </a:ext>
            </a:extLst>
          </p:cNvPr>
          <p:cNvSpPr txBox="1">
            <a:spLocks/>
          </p:cNvSpPr>
          <p:nvPr/>
        </p:nvSpPr>
        <p:spPr>
          <a:xfrm>
            <a:off x="6181725" y="116840"/>
            <a:ext cx="2820035" cy="833120"/>
          </a:xfrm>
          <a:prstGeom prst="rect">
            <a:avLst/>
          </a:prstGeom>
          <a:solidFill>
            <a:schemeClr val="accent2">
              <a:lumMod val="60000"/>
              <a:lumOff val="40000"/>
            </a:schemeClr>
          </a:solidFill>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Fall</a:t>
            </a:r>
          </a:p>
        </p:txBody>
      </p:sp>
    </p:spTree>
    <p:extLst>
      <p:ext uri="{BB962C8B-B14F-4D97-AF65-F5344CB8AC3E}">
        <p14:creationId xmlns:p14="http://schemas.microsoft.com/office/powerpoint/2010/main" val="21262328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28B77EA-4568-9090-61DD-CAA3D57D1400}"/>
              </a:ext>
            </a:extLst>
          </p:cNvPr>
          <p:cNvSpPr txBox="1">
            <a:spLocks/>
          </p:cNvSpPr>
          <p:nvPr/>
        </p:nvSpPr>
        <p:spPr>
          <a:xfrm>
            <a:off x="6181725" y="116840"/>
            <a:ext cx="2820035" cy="833120"/>
          </a:xfrm>
          <a:prstGeom prst="rect">
            <a:avLst/>
          </a:prstGeom>
          <a:solidFill>
            <a:schemeClr val="accent2">
              <a:lumMod val="60000"/>
              <a:lumOff val="40000"/>
            </a:schemeClr>
          </a:solidFill>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Fall</a:t>
            </a:r>
          </a:p>
        </p:txBody>
      </p:sp>
      <p:pic>
        <p:nvPicPr>
          <p:cNvPr id="43010" name="Picture 2">
            <a:extLst>
              <a:ext uri="{FF2B5EF4-FFF2-40B4-BE49-F238E27FC236}">
                <a16:creationId xmlns:a16="http://schemas.microsoft.com/office/drawing/2014/main" id="{1C55B921-BBDE-6EA8-DBCC-727CAA90F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11722">
            <a:off x="454993" y="709539"/>
            <a:ext cx="4342496" cy="3256118"/>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a:extLst>
              <a:ext uri="{FF2B5EF4-FFF2-40B4-BE49-F238E27FC236}">
                <a16:creationId xmlns:a16="http://schemas.microsoft.com/office/drawing/2014/main" id="{82CB6404-E317-F688-8D72-0A905AE4E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885">
            <a:off x="4999980" y="1735836"/>
            <a:ext cx="3670432" cy="4896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7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BBD3E88E-031D-B09E-D602-B7CB10CF1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0353" y="-233750"/>
            <a:ext cx="51403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a:extLst>
              <a:ext uri="{FF2B5EF4-FFF2-40B4-BE49-F238E27FC236}">
                <a16:creationId xmlns:a16="http://schemas.microsoft.com/office/drawing/2014/main" id="{88F63936-0AFD-2129-1477-CC84B513A7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233750"/>
            <a:ext cx="376246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928B77EA-4568-9090-61DD-CAA3D57D1400}"/>
              </a:ext>
            </a:extLst>
          </p:cNvPr>
          <p:cNvSpPr txBox="1">
            <a:spLocks/>
          </p:cNvSpPr>
          <p:nvPr/>
        </p:nvSpPr>
        <p:spPr>
          <a:xfrm>
            <a:off x="183854" y="5678395"/>
            <a:ext cx="8776292" cy="833120"/>
          </a:xfrm>
          <a:prstGeom prst="rect">
            <a:avLst/>
          </a:prstGeom>
          <a:solidFill>
            <a:schemeClr val="accent5">
              <a:lumMod val="60000"/>
              <a:lumOff val="40000"/>
            </a:schemeClr>
          </a:solidFill>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Winter Day in the Carleton Court Dog Park </a:t>
            </a:r>
          </a:p>
        </p:txBody>
      </p:sp>
    </p:spTree>
    <p:extLst>
      <p:ext uri="{BB962C8B-B14F-4D97-AF65-F5344CB8AC3E}">
        <p14:creationId xmlns:p14="http://schemas.microsoft.com/office/powerpoint/2010/main" val="214359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28B77EA-4568-9090-61DD-CAA3D57D1400}"/>
              </a:ext>
            </a:extLst>
          </p:cNvPr>
          <p:cNvSpPr txBox="1">
            <a:spLocks/>
          </p:cNvSpPr>
          <p:nvPr/>
        </p:nvSpPr>
        <p:spPr>
          <a:xfrm>
            <a:off x="6181725" y="116840"/>
            <a:ext cx="2820035" cy="833120"/>
          </a:xfrm>
          <a:prstGeom prst="rect">
            <a:avLst/>
          </a:prstGeom>
          <a:solidFill>
            <a:schemeClr val="accent2">
              <a:lumMod val="60000"/>
              <a:lumOff val="40000"/>
            </a:schemeClr>
          </a:solidFill>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Fall</a:t>
            </a:r>
          </a:p>
        </p:txBody>
      </p:sp>
      <p:pic>
        <p:nvPicPr>
          <p:cNvPr id="44036" name="Picture 4">
            <a:extLst>
              <a:ext uri="{FF2B5EF4-FFF2-40B4-BE49-F238E27FC236}">
                <a16:creationId xmlns:a16="http://schemas.microsoft.com/office/drawing/2014/main" id="{158B95C8-3899-69C8-D3EA-E66BCCA18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15147">
            <a:off x="426720" y="518069"/>
            <a:ext cx="4307840" cy="3229384"/>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44038" name="Picture 6">
            <a:extLst>
              <a:ext uri="{FF2B5EF4-FFF2-40B4-BE49-F238E27FC236}">
                <a16:creationId xmlns:a16="http://schemas.microsoft.com/office/drawing/2014/main" id="{CB388107-D2F6-B534-CBC3-B499537C3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7330">
            <a:off x="4148146" y="3132018"/>
            <a:ext cx="4644573" cy="3485245"/>
          </a:xfrm>
          <a:prstGeom prst="rect">
            <a:avLst/>
          </a:prstGeom>
          <a:noFill/>
          <a:ln w="28575">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45058" name="Picture 2">
            <a:extLst>
              <a:ext uri="{FF2B5EF4-FFF2-40B4-BE49-F238E27FC236}">
                <a16:creationId xmlns:a16="http://schemas.microsoft.com/office/drawing/2014/main" id="{504F1EF6-851A-4934-DD7E-9244FAFD36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642" y="3818514"/>
            <a:ext cx="3838038" cy="2880028"/>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992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2860E6BE-2F64-EBBC-7792-5075949C7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980" y="1637580"/>
            <a:ext cx="3326510" cy="443397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928B77EA-4568-9090-61DD-CAA3D57D1400}"/>
              </a:ext>
            </a:extLst>
          </p:cNvPr>
          <p:cNvSpPr txBox="1">
            <a:spLocks/>
          </p:cNvSpPr>
          <p:nvPr/>
        </p:nvSpPr>
        <p:spPr>
          <a:xfrm>
            <a:off x="6181725" y="116840"/>
            <a:ext cx="2820035" cy="833120"/>
          </a:xfrm>
          <a:prstGeom prst="rect">
            <a:avLst/>
          </a:prstGeom>
          <a:solidFill>
            <a:schemeClr val="accent2">
              <a:lumMod val="60000"/>
              <a:lumOff val="40000"/>
            </a:schemeClr>
          </a:solidFill>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Fall</a:t>
            </a:r>
          </a:p>
        </p:txBody>
      </p:sp>
      <p:pic>
        <p:nvPicPr>
          <p:cNvPr id="3074" name="Picture 2">
            <a:extLst>
              <a:ext uri="{FF2B5EF4-FFF2-40B4-BE49-F238E27FC236}">
                <a16:creationId xmlns:a16="http://schemas.microsoft.com/office/drawing/2014/main" id="{8F9EA332-D3EB-8F89-DDAC-E34352CC0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38" y="723182"/>
            <a:ext cx="2499968" cy="333123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5DB928BC-D842-5FD5-2F63-77103C4B2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464" y="1216324"/>
            <a:ext cx="2621889" cy="349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6585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28B77EA-4568-9090-61DD-CAA3D57D1400}"/>
              </a:ext>
            </a:extLst>
          </p:cNvPr>
          <p:cNvSpPr txBox="1">
            <a:spLocks/>
          </p:cNvSpPr>
          <p:nvPr/>
        </p:nvSpPr>
        <p:spPr>
          <a:xfrm>
            <a:off x="6181725" y="116840"/>
            <a:ext cx="2820035" cy="833120"/>
          </a:xfrm>
          <a:prstGeom prst="rect">
            <a:avLst/>
          </a:prstGeom>
          <a:solidFill>
            <a:schemeClr val="accent2">
              <a:lumMod val="60000"/>
              <a:lumOff val="40000"/>
            </a:schemeClr>
          </a:solidFill>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Fall</a:t>
            </a:r>
          </a:p>
        </p:txBody>
      </p:sp>
      <p:pic>
        <p:nvPicPr>
          <p:cNvPr id="46082" name="Picture 2">
            <a:extLst>
              <a:ext uri="{FF2B5EF4-FFF2-40B4-BE49-F238E27FC236}">
                <a16:creationId xmlns:a16="http://schemas.microsoft.com/office/drawing/2014/main" id="{5602C3D1-3C46-69CA-35F9-E53C071CF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784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a:extLst>
              <a:ext uri="{FF2B5EF4-FFF2-40B4-BE49-F238E27FC236}">
                <a16:creationId xmlns:a16="http://schemas.microsoft.com/office/drawing/2014/main" id="{4EB2AD83-6ECD-3BE5-737F-7033CD178E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266495">
            <a:off x="4921464" y="1450894"/>
            <a:ext cx="4225135" cy="4856166"/>
          </a:xfrm>
          <a:prstGeom prst="rect">
            <a:avLst/>
          </a:prstGeom>
          <a:noFill/>
          <a:ln w="28575">
            <a:solidFill>
              <a:schemeClr val="bg1">
                <a:lumMod val="9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012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28B77EA-4568-9090-61DD-CAA3D57D1400}"/>
              </a:ext>
            </a:extLst>
          </p:cNvPr>
          <p:cNvSpPr txBox="1">
            <a:spLocks/>
          </p:cNvSpPr>
          <p:nvPr/>
        </p:nvSpPr>
        <p:spPr>
          <a:xfrm>
            <a:off x="0" y="2793304"/>
            <a:ext cx="9144000" cy="1271392"/>
          </a:xfrm>
          <a:prstGeom prst="rect">
            <a:avLst/>
          </a:prstGeom>
          <a:solidFill>
            <a:schemeClr val="accent5">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t>Events/Themes Impacting the Park…</a:t>
            </a:r>
          </a:p>
        </p:txBody>
      </p:sp>
    </p:spTree>
    <p:extLst>
      <p:ext uri="{BB962C8B-B14F-4D97-AF65-F5344CB8AC3E}">
        <p14:creationId xmlns:p14="http://schemas.microsoft.com/office/powerpoint/2010/main" val="386911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28B77EA-4568-9090-61DD-CAA3D57D1400}"/>
              </a:ext>
            </a:extLst>
          </p:cNvPr>
          <p:cNvSpPr txBox="1">
            <a:spLocks/>
          </p:cNvSpPr>
          <p:nvPr/>
        </p:nvSpPr>
        <p:spPr>
          <a:xfrm>
            <a:off x="133750" y="5402963"/>
            <a:ext cx="8876500" cy="1271392"/>
          </a:xfrm>
          <a:prstGeom prst="rect">
            <a:avLst/>
          </a:prstGeom>
          <a:solidFill>
            <a:schemeClr val="accent5">
              <a:lumMod val="60000"/>
              <a:lumOff val="40000"/>
            </a:schemeClr>
          </a:solidFill>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t>Continuing impact of pandemic…</a:t>
            </a:r>
          </a:p>
        </p:txBody>
      </p:sp>
      <p:pic>
        <p:nvPicPr>
          <p:cNvPr id="2" name="Picture 2" descr="No photo description available.">
            <a:extLst>
              <a:ext uri="{FF2B5EF4-FFF2-40B4-BE49-F238E27FC236}">
                <a16:creationId xmlns:a16="http://schemas.microsoft.com/office/drawing/2014/main" id="{3082008C-9071-8C61-98E9-FED60DE5F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3653" y="183645"/>
            <a:ext cx="3776597" cy="50354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No photo description available.">
            <a:extLst>
              <a:ext uri="{FF2B5EF4-FFF2-40B4-BE49-F238E27FC236}">
                <a16:creationId xmlns:a16="http://schemas.microsoft.com/office/drawing/2014/main" id="{7BEE19A5-3647-C2F1-0818-4A1A3DEF0D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200417"/>
            <a:ext cx="5143500" cy="503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90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1EDDDAD2-2619-21BF-6028-C0EFA12B6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3675" y="0"/>
            <a:ext cx="5140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928B77EA-4568-9090-61DD-CAA3D57D1400}"/>
              </a:ext>
            </a:extLst>
          </p:cNvPr>
          <p:cNvSpPr txBox="1">
            <a:spLocks/>
          </p:cNvSpPr>
          <p:nvPr/>
        </p:nvSpPr>
        <p:spPr>
          <a:xfrm>
            <a:off x="133750" y="5402963"/>
            <a:ext cx="8876500" cy="1271392"/>
          </a:xfrm>
          <a:prstGeom prst="rect">
            <a:avLst/>
          </a:prstGeom>
          <a:solidFill>
            <a:schemeClr val="accent5">
              <a:lumMod val="60000"/>
              <a:lumOff val="40000"/>
            </a:schemeClr>
          </a:solidFill>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t>Drought and hand-watering…</a:t>
            </a:r>
            <a:endParaRPr lang="en-US" sz="2800" i="1" dirty="0"/>
          </a:p>
        </p:txBody>
      </p:sp>
    </p:spTree>
    <p:extLst>
      <p:ext uri="{BB962C8B-B14F-4D97-AF65-F5344CB8AC3E}">
        <p14:creationId xmlns:p14="http://schemas.microsoft.com/office/powerpoint/2010/main" val="215703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DBB34DC8-3036-9591-EE4E-45E50185D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50" y="0"/>
            <a:ext cx="5146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928B77EA-4568-9090-61DD-CAA3D57D1400}"/>
              </a:ext>
            </a:extLst>
          </p:cNvPr>
          <p:cNvSpPr txBox="1">
            <a:spLocks/>
          </p:cNvSpPr>
          <p:nvPr/>
        </p:nvSpPr>
        <p:spPr>
          <a:xfrm>
            <a:off x="133750" y="5402963"/>
            <a:ext cx="8876500" cy="1271392"/>
          </a:xfrm>
          <a:prstGeom prst="rect">
            <a:avLst/>
          </a:prstGeom>
          <a:solidFill>
            <a:schemeClr val="accent5">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t>Heat wave…</a:t>
            </a:r>
            <a:endParaRPr lang="en-US" sz="2800" i="1" dirty="0"/>
          </a:p>
        </p:txBody>
      </p:sp>
    </p:spTree>
    <p:extLst>
      <p:ext uri="{BB962C8B-B14F-4D97-AF65-F5344CB8AC3E}">
        <p14:creationId xmlns:p14="http://schemas.microsoft.com/office/powerpoint/2010/main" val="5540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28B77EA-4568-9090-61DD-CAA3D57D1400}"/>
              </a:ext>
            </a:extLst>
          </p:cNvPr>
          <p:cNvSpPr txBox="1">
            <a:spLocks/>
          </p:cNvSpPr>
          <p:nvPr/>
        </p:nvSpPr>
        <p:spPr>
          <a:xfrm>
            <a:off x="133750" y="5402963"/>
            <a:ext cx="8876500" cy="1271392"/>
          </a:xfrm>
          <a:prstGeom prst="rect">
            <a:avLst/>
          </a:prstGeom>
          <a:solidFill>
            <a:schemeClr val="accent5">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t>Orange Line Shutdown…</a:t>
            </a:r>
            <a:endParaRPr lang="en-US" sz="2800" i="1" dirty="0"/>
          </a:p>
        </p:txBody>
      </p:sp>
      <p:pic>
        <p:nvPicPr>
          <p:cNvPr id="31746" name="Picture 2">
            <a:extLst>
              <a:ext uri="{FF2B5EF4-FFF2-40B4-BE49-F238E27FC236}">
                <a16:creationId xmlns:a16="http://schemas.microsoft.com/office/drawing/2014/main" id="{0859742F-8B55-3C72-993A-39A1A094C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3568" y="232712"/>
            <a:ext cx="3776863" cy="503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73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28B77EA-4568-9090-61DD-CAA3D57D1400}"/>
              </a:ext>
            </a:extLst>
          </p:cNvPr>
          <p:cNvSpPr txBox="1">
            <a:spLocks/>
          </p:cNvSpPr>
          <p:nvPr/>
        </p:nvSpPr>
        <p:spPr>
          <a:xfrm>
            <a:off x="-1" y="4747375"/>
            <a:ext cx="9143999" cy="1342140"/>
          </a:xfrm>
          <a:prstGeom prst="rect">
            <a:avLst/>
          </a:prstGeom>
          <a:solidFill>
            <a:schemeClr val="accent5">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t>Focus on Active Transportation…</a:t>
            </a:r>
            <a:endParaRPr lang="en-US" sz="2400" i="1" dirty="0"/>
          </a:p>
        </p:txBody>
      </p:sp>
      <p:pic>
        <p:nvPicPr>
          <p:cNvPr id="6" name="Picture 4" descr="graphic: free 30-day bluebikes pass available until September 18. Download the app, select monthly membership, fill out your information, check out a bike, and return the bike to a station when you are finished.">
            <a:extLst>
              <a:ext uri="{FF2B5EF4-FFF2-40B4-BE49-F238E27FC236}">
                <a16:creationId xmlns:a16="http://schemas.microsoft.com/office/drawing/2014/main" id="{B4B58B4D-F0C5-ED27-C554-8F8AD6350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5300">
            <a:off x="4613800" y="975379"/>
            <a:ext cx="3850276" cy="38502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7A7CF92-E037-6CD0-100A-CB253FCF425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21150027">
            <a:off x="853546" y="350521"/>
            <a:ext cx="3078480" cy="4328160"/>
          </a:xfrm>
          <a:prstGeom prst="rect">
            <a:avLst/>
          </a:prstGeom>
        </p:spPr>
      </p:pic>
    </p:spTree>
    <p:extLst>
      <p:ext uri="{BB962C8B-B14F-4D97-AF65-F5344CB8AC3E}">
        <p14:creationId xmlns:p14="http://schemas.microsoft.com/office/powerpoint/2010/main" val="393872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28B77EA-4568-9090-61DD-CAA3D57D1400}"/>
              </a:ext>
            </a:extLst>
          </p:cNvPr>
          <p:cNvSpPr txBox="1">
            <a:spLocks/>
          </p:cNvSpPr>
          <p:nvPr/>
        </p:nvSpPr>
        <p:spPr>
          <a:xfrm>
            <a:off x="-1" y="4747375"/>
            <a:ext cx="9143999" cy="1342140"/>
          </a:xfrm>
          <a:prstGeom prst="rect">
            <a:avLst/>
          </a:prstGeom>
          <a:solidFill>
            <a:schemeClr val="accent5">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t>Focus on Active Transportation…</a:t>
            </a:r>
            <a:endParaRPr lang="en-US" sz="2400" i="1" dirty="0"/>
          </a:p>
        </p:txBody>
      </p:sp>
      <p:pic>
        <p:nvPicPr>
          <p:cNvPr id="4" name="Picture 3">
            <a:extLst>
              <a:ext uri="{FF2B5EF4-FFF2-40B4-BE49-F238E27FC236}">
                <a16:creationId xmlns:a16="http://schemas.microsoft.com/office/drawing/2014/main" id="{E338F924-9D1E-D08D-0618-9C23D433472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633129" y="178475"/>
            <a:ext cx="3314927" cy="4093079"/>
          </a:xfrm>
          <a:prstGeom prst="rect">
            <a:avLst/>
          </a:prstGeom>
        </p:spPr>
      </p:pic>
      <p:pic>
        <p:nvPicPr>
          <p:cNvPr id="8" name="Picture 7">
            <a:extLst>
              <a:ext uri="{FF2B5EF4-FFF2-40B4-BE49-F238E27FC236}">
                <a16:creationId xmlns:a16="http://schemas.microsoft.com/office/drawing/2014/main" id="{65CC2A20-85FA-DD3B-84A8-22E96D5AA52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711235" y="2480638"/>
            <a:ext cx="3840480" cy="2404871"/>
          </a:xfrm>
          <a:prstGeom prst="rect">
            <a:avLst/>
          </a:prstGeom>
        </p:spPr>
      </p:pic>
      <p:pic>
        <p:nvPicPr>
          <p:cNvPr id="10" name="Picture 9">
            <a:extLst>
              <a:ext uri="{FF2B5EF4-FFF2-40B4-BE49-F238E27FC236}">
                <a16:creationId xmlns:a16="http://schemas.microsoft.com/office/drawing/2014/main" id="{86312812-FF3E-E4CE-CD86-8A97E86A610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21376557">
            <a:off x="195944" y="310244"/>
            <a:ext cx="4088674" cy="2651759"/>
          </a:xfrm>
          <a:prstGeom prst="rect">
            <a:avLst/>
          </a:prstGeom>
        </p:spPr>
      </p:pic>
    </p:spTree>
    <p:extLst>
      <p:ext uri="{BB962C8B-B14F-4D97-AF65-F5344CB8AC3E}">
        <p14:creationId xmlns:p14="http://schemas.microsoft.com/office/powerpoint/2010/main" val="69283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43F5E2CB-304A-4E87-C252-D146476C7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D1AC5774-846B-A94E-358F-B848CE7F5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928B77EA-4568-9090-61DD-CAA3D57D1400}"/>
              </a:ext>
            </a:extLst>
          </p:cNvPr>
          <p:cNvSpPr txBox="1">
            <a:spLocks/>
          </p:cNvSpPr>
          <p:nvPr/>
        </p:nvSpPr>
        <p:spPr>
          <a:xfrm>
            <a:off x="71120" y="5477979"/>
            <a:ext cx="9001760" cy="833120"/>
          </a:xfrm>
          <a:prstGeom prst="rect">
            <a:avLst/>
          </a:prstGeom>
          <a:solidFill>
            <a:schemeClr val="accent5">
              <a:lumMod val="60000"/>
              <a:lumOff val="40000"/>
            </a:schemeClr>
          </a:solidFill>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t>Holiday Decoration by </a:t>
            </a:r>
          </a:p>
          <a:p>
            <a:pPr algn="l"/>
            <a:r>
              <a:rPr lang="en-US" dirty="0"/>
              <a:t>Southwest Corridor Park Conservancy</a:t>
            </a:r>
          </a:p>
        </p:txBody>
      </p:sp>
    </p:spTree>
    <p:extLst>
      <p:ext uri="{BB962C8B-B14F-4D97-AF65-F5344CB8AC3E}">
        <p14:creationId xmlns:p14="http://schemas.microsoft.com/office/powerpoint/2010/main" val="18847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28B77EA-4568-9090-61DD-CAA3D57D1400}"/>
              </a:ext>
            </a:extLst>
          </p:cNvPr>
          <p:cNvSpPr txBox="1">
            <a:spLocks/>
          </p:cNvSpPr>
          <p:nvPr/>
        </p:nvSpPr>
        <p:spPr>
          <a:xfrm>
            <a:off x="-1" y="4747375"/>
            <a:ext cx="9143999" cy="1342140"/>
          </a:xfrm>
          <a:prstGeom prst="rect">
            <a:avLst/>
          </a:prstGeom>
          <a:solidFill>
            <a:schemeClr val="accent5">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t>Focus on Active Transportation…</a:t>
            </a:r>
            <a:endParaRPr lang="en-US" sz="2400" i="1" dirty="0"/>
          </a:p>
        </p:txBody>
      </p:sp>
      <p:pic>
        <p:nvPicPr>
          <p:cNvPr id="5" name="Picture 4">
            <a:extLst>
              <a:ext uri="{FF2B5EF4-FFF2-40B4-BE49-F238E27FC236}">
                <a16:creationId xmlns:a16="http://schemas.microsoft.com/office/drawing/2014/main" id="{431DE78A-6F4B-4D34-F7E7-74FFF89906D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1120" y="943060"/>
            <a:ext cx="9072880" cy="3493030"/>
          </a:xfrm>
          <a:prstGeom prst="rect">
            <a:avLst/>
          </a:prstGeom>
        </p:spPr>
      </p:pic>
    </p:spTree>
    <p:extLst>
      <p:ext uri="{BB962C8B-B14F-4D97-AF65-F5344CB8AC3E}">
        <p14:creationId xmlns:p14="http://schemas.microsoft.com/office/powerpoint/2010/main" val="406887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28B77EA-4568-9090-61DD-CAA3D57D1400}"/>
              </a:ext>
            </a:extLst>
          </p:cNvPr>
          <p:cNvSpPr txBox="1">
            <a:spLocks/>
          </p:cNvSpPr>
          <p:nvPr/>
        </p:nvSpPr>
        <p:spPr>
          <a:xfrm>
            <a:off x="-1" y="2730139"/>
            <a:ext cx="9144000" cy="915096"/>
          </a:xfrm>
          <a:prstGeom prst="rect">
            <a:avLst/>
          </a:prstGeom>
          <a:solidFill>
            <a:schemeClr val="accent5">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t>Looking forward to…</a:t>
            </a:r>
          </a:p>
        </p:txBody>
      </p:sp>
      <p:pic>
        <p:nvPicPr>
          <p:cNvPr id="2" name="Picture 2">
            <a:extLst>
              <a:ext uri="{FF2B5EF4-FFF2-40B4-BE49-F238E27FC236}">
                <a16:creationId xmlns:a16="http://schemas.microsoft.com/office/drawing/2014/main" id="{6104FC78-3604-90B1-9D66-F8B8A4C1F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92336">
            <a:off x="5217841" y="1896059"/>
            <a:ext cx="3445937" cy="258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09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0E5F585D-2232-08A0-3C29-DA857EACA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639" y="634649"/>
            <a:ext cx="1828697" cy="992068"/>
          </a:xfrm>
          <a:prstGeom prst="rect">
            <a:avLst/>
          </a:prstGeom>
        </p:spPr>
      </p:pic>
      <p:pic>
        <p:nvPicPr>
          <p:cNvPr id="10" name="Picture 9" descr="Diagram&#10;&#10;Description automatically generated">
            <a:extLst>
              <a:ext uri="{FF2B5EF4-FFF2-40B4-BE49-F238E27FC236}">
                <a16:creationId xmlns:a16="http://schemas.microsoft.com/office/drawing/2014/main" id="{8D7E3D8B-B8AF-9044-DDE3-0C7C70073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16138"/>
            <a:ext cx="1829330" cy="1385717"/>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77804F1C-5DB8-7E7C-48AC-AC2A350F3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5243619"/>
            <a:ext cx="1829329" cy="896371"/>
          </a:xfrm>
          <a:prstGeom prst="rect">
            <a:avLst/>
          </a:prstGeom>
        </p:spPr>
      </p:pic>
      <p:cxnSp>
        <p:nvCxnSpPr>
          <p:cNvPr id="21" name="Straight Connector 20">
            <a:extLst>
              <a:ext uri="{FF2B5EF4-FFF2-40B4-BE49-F238E27FC236}">
                <a16:creationId xmlns:a16="http://schemas.microsoft.com/office/drawing/2014/main" id="{DC034BB4-8B50-4484-85C4-0CE4699284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42643" y="0"/>
            <a:ext cx="0" cy="6858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icon&#10;&#10;Description automatically generated">
            <a:extLst>
              <a:ext uri="{FF2B5EF4-FFF2-40B4-BE49-F238E27FC236}">
                <a16:creationId xmlns:a16="http://schemas.microsoft.com/office/drawing/2014/main" id="{9782AE3C-F9A5-51A8-7013-E70C19EC1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4894" y="494507"/>
            <a:ext cx="1776499" cy="1272357"/>
          </a:xfrm>
          <a:prstGeom prst="rect">
            <a:avLst/>
          </a:prstGeom>
        </p:spPr>
      </p:pic>
      <p:cxnSp>
        <p:nvCxnSpPr>
          <p:cNvPr id="23" name="Straight Connector 22">
            <a:extLst>
              <a:ext uri="{FF2B5EF4-FFF2-40B4-BE49-F238E27FC236}">
                <a16:creationId xmlns:a16="http://schemas.microsoft.com/office/drawing/2014/main" id="{81B200F7-B57A-4824-BB91-B6624450A5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2228770"/>
            <a:ext cx="4572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A92245C-961F-47D5-9691-272D28692D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02562" y="4581803"/>
            <a:ext cx="4541438"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Icon&#10;&#10;Description automatically generated with low confidence">
            <a:extLst>
              <a:ext uri="{FF2B5EF4-FFF2-40B4-BE49-F238E27FC236}">
                <a16:creationId xmlns:a16="http://schemas.microsoft.com/office/drawing/2014/main" id="{A042F041-8D88-4868-28AD-53D13052E7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944" y="5136352"/>
            <a:ext cx="1777449" cy="1110905"/>
          </a:xfrm>
          <a:prstGeom prst="rect">
            <a:avLst/>
          </a:prstGeom>
        </p:spPr>
      </p:pic>
      <p:sp>
        <p:nvSpPr>
          <p:cNvPr id="20" name="Title 5">
            <a:extLst>
              <a:ext uri="{FF2B5EF4-FFF2-40B4-BE49-F238E27FC236}">
                <a16:creationId xmlns:a16="http://schemas.microsoft.com/office/drawing/2014/main" id="{1FBD9CCA-DDCA-E1C5-8B19-94E3700DAC1A}"/>
              </a:ext>
            </a:extLst>
          </p:cNvPr>
          <p:cNvSpPr txBox="1">
            <a:spLocks/>
          </p:cNvSpPr>
          <p:nvPr/>
        </p:nvSpPr>
        <p:spPr>
          <a:xfrm>
            <a:off x="-1" y="0"/>
            <a:ext cx="3820159" cy="6858000"/>
          </a:xfrm>
          <a:prstGeom prst="rect">
            <a:avLst/>
          </a:prstGeom>
          <a:solidFill>
            <a:schemeClr val="accent5">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t>Looking forward to…</a:t>
            </a:r>
          </a:p>
          <a:p>
            <a:pPr algn="l"/>
            <a:endParaRPr lang="en-US" sz="4800" dirty="0"/>
          </a:p>
          <a:p>
            <a:pPr algn="l"/>
            <a:r>
              <a:rPr lang="en-US" sz="4800" dirty="0"/>
              <a:t>Discussion: Current and upcoming initiatives</a:t>
            </a:r>
          </a:p>
          <a:p>
            <a:pPr algn="l"/>
            <a:endParaRPr lang="en-US" sz="4800" dirty="0"/>
          </a:p>
          <a:p>
            <a:pPr algn="l"/>
            <a:endParaRPr lang="en-US" sz="4800" dirty="0"/>
          </a:p>
        </p:txBody>
      </p:sp>
      <p:pic>
        <p:nvPicPr>
          <p:cNvPr id="7" name="Picture 6">
            <a:extLst>
              <a:ext uri="{FF2B5EF4-FFF2-40B4-BE49-F238E27FC236}">
                <a16:creationId xmlns:a16="http://schemas.microsoft.com/office/drawing/2014/main" id="{B9F2A989-7105-837D-837B-D773BAF2039A}"/>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291670" y="2681239"/>
            <a:ext cx="1340251" cy="1420616"/>
          </a:xfrm>
          <a:prstGeom prst="rect">
            <a:avLst/>
          </a:prstGeom>
        </p:spPr>
      </p:pic>
    </p:spTree>
    <p:extLst>
      <p:ext uri="{BB962C8B-B14F-4D97-AF65-F5344CB8AC3E}">
        <p14:creationId xmlns:p14="http://schemas.microsoft.com/office/powerpoint/2010/main" val="404776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28B77EA-4568-9090-61DD-CAA3D57D1400}"/>
              </a:ext>
            </a:extLst>
          </p:cNvPr>
          <p:cNvSpPr txBox="1">
            <a:spLocks/>
          </p:cNvSpPr>
          <p:nvPr/>
        </p:nvSpPr>
        <p:spPr>
          <a:xfrm>
            <a:off x="0" y="0"/>
            <a:ext cx="9144000" cy="915096"/>
          </a:xfrm>
          <a:prstGeom prst="rect">
            <a:avLst/>
          </a:prstGeom>
          <a:solidFill>
            <a:schemeClr val="accent5">
              <a:lumMod val="60000"/>
              <a:lumOff val="40000"/>
            </a:schemeClr>
          </a:solidFill>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t>PMAC Leadership Team Election/Re-Election</a:t>
            </a:r>
          </a:p>
        </p:txBody>
      </p:sp>
      <p:graphicFrame>
        <p:nvGraphicFramePr>
          <p:cNvPr id="4" name="Table 4">
            <a:extLst>
              <a:ext uri="{FF2B5EF4-FFF2-40B4-BE49-F238E27FC236}">
                <a16:creationId xmlns:a16="http://schemas.microsoft.com/office/drawing/2014/main" id="{485739F0-2555-1E25-45A7-488B1409967D}"/>
              </a:ext>
            </a:extLst>
          </p:cNvPr>
          <p:cNvGraphicFramePr>
            <a:graphicFrameLocks noGrp="1"/>
          </p:cNvGraphicFramePr>
          <p:nvPr>
            <p:extLst>
              <p:ext uri="{D42A27DB-BD31-4B8C-83A1-F6EECF244321}">
                <p14:modId xmlns:p14="http://schemas.microsoft.com/office/powerpoint/2010/main" val="568603843"/>
              </p:ext>
            </p:extLst>
          </p:nvPr>
        </p:nvGraphicFramePr>
        <p:xfrm>
          <a:off x="172720" y="1097280"/>
          <a:ext cx="8524240" cy="5320446"/>
        </p:xfrm>
        <a:graphic>
          <a:graphicData uri="http://schemas.openxmlformats.org/drawingml/2006/table">
            <a:tbl>
              <a:tblPr firstRow="1" bandRow="1">
                <a:tableStyleId>{5C22544A-7EE6-4342-B048-85BDC9FD1C3A}</a:tableStyleId>
              </a:tblPr>
              <a:tblGrid>
                <a:gridCol w="2651760">
                  <a:extLst>
                    <a:ext uri="{9D8B030D-6E8A-4147-A177-3AD203B41FA5}">
                      <a16:colId xmlns:a16="http://schemas.microsoft.com/office/drawing/2014/main" val="1677670195"/>
                    </a:ext>
                  </a:extLst>
                </a:gridCol>
                <a:gridCol w="5872480">
                  <a:extLst>
                    <a:ext uri="{9D8B030D-6E8A-4147-A177-3AD203B41FA5}">
                      <a16:colId xmlns:a16="http://schemas.microsoft.com/office/drawing/2014/main" val="1279134554"/>
                    </a:ext>
                  </a:extLst>
                </a:gridCol>
              </a:tblGrid>
              <a:tr h="356449">
                <a:tc>
                  <a:txBody>
                    <a:bodyPr/>
                    <a:lstStyle/>
                    <a:p>
                      <a:r>
                        <a:rPr lang="en-US" dirty="0"/>
                        <a:t>Leadership Team</a:t>
                      </a:r>
                    </a:p>
                  </a:txBody>
                  <a:tcPr/>
                </a:tc>
                <a:tc>
                  <a:txBody>
                    <a:bodyPr/>
                    <a:lstStyle/>
                    <a:p>
                      <a:r>
                        <a:rPr lang="en-US" dirty="0"/>
                        <a:t>Roles</a:t>
                      </a:r>
                    </a:p>
                  </a:txBody>
                  <a:tcPr/>
                </a:tc>
                <a:extLst>
                  <a:ext uri="{0D108BD9-81ED-4DB2-BD59-A6C34878D82A}">
                    <a16:rowId xmlns:a16="http://schemas.microsoft.com/office/drawing/2014/main" val="3720115425"/>
                  </a:ext>
                </a:extLst>
              </a:tr>
              <a:tr h="615242">
                <a:tc>
                  <a:txBody>
                    <a:bodyPr/>
                    <a:lstStyle/>
                    <a:p>
                      <a:r>
                        <a:rPr lang="en-US" dirty="0"/>
                        <a:t>Jennifer Leonard</a:t>
                      </a:r>
                    </a:p>
                  </a:txBody>
                  <a:tcPr/>
                </a:tc>
                <a:tc>
                  <a:txBody>
                    <a:bodyPr/>
                    <a:lstStyle/>
                    <a:p>
                      <a:r>
                        <a:rPr lang="en-US" dirty="0"/>
                        <a:t>Chair; Children/Family Initiatives; Website</a:t>
                      </a:r>
                    </a:p>
                  </a:txBody>
                  <a:tcPr/>
                </a:tc>
                <a:extLst>
                  <a:ext uri="{0D108BD9-81ED-4DB2-BD59-A6C34878D82A}">
                    <a16:rowId xmlns:a16="http://schemas.microsoft.com/office/drawing/2014/main" val="1261023950"/>
                  </a:ext>
                </a:extLst>
              </a:tr>
              <a:tr h="615242">
                <a:tc>
                  <a:txBody>
                    <a:bodyPr/>
                    <a:lstStyle/>
                    <a:p>
                      <a:r>
                        <a:rPr lang="en-US" dirty="0"/>
                        <a:t>Tracy O’Brien</a:t>
                      </a:r>
                    </a:p>
                  </a:txBody>
                  <a:tcPr/>
                </a:tc>
                <a:tc>
                  <a:txBody>
                    <a:bodyPr/>
                    <a:lstStyle/>
                    <a:p>
                      <a:r>
                        <a:rPr lang="en-US" dirty="0"/>
                        <a:t>Community Garden Committee Chairperson</a:t>
                      </a:r>
                    </a:p>
                  </a:txBody>
                  <a:tcPr/>
                </a:tc>
                <a:extLst>
                  <a:ext uri="{0D108BD9-81ED-4DB2-BD59-A6C34878D82A}">
                    <a16:rowId xmlns:a16="http://schemas.microsoft.com/office/drawing/2014/main" val="1087684278"/>
                  </a:ext>
                </a:extLst>
              </a:tr>
              <a:tr h="615242">
                <a:tc>
                  <a:txBody>
                    <a:bodyPr/>
                    <a:lstStyle/>
                    <a:p>
                      <a:r>
                        <a:rPr lang="en-US" dirty="0"/>
                        <a:t>David Wean</a:t>
                      </a:r>
                    </a:p>
                  </a:txBody>
                  <a:tcPr/>
                </a:tc>
                <a:tc>
                  <a:txBody>
                    <a:bodyPr/>
                    <a:lstStyle/>
                    <a:p>
                      <a:r>
                        <a:rPr lang="en-US" dirty="0"/>
                        <a:t>Bike/Walking Path Committee Chairperson</a:t>
                      </a:r>
                    </a:p>
                  </a:txBody>
                  <a:tcPr/>
                </a:tc>
                <a:extLst>
                  <a:ext uri="{0D108BD9-81ED-4DB2-BD59-A6C34878D82A}">
                    <a16:rowId xmlns:a16="http://schemas.microsoft.com/office/drawing/2014/main" val="2059399522"/>
                  </a:ext>
                </a:extLst>
              </a:tr>
              <a:tr h="356449">
                <a:tc>
                  <a:txBody>
                    <a:bodyPr/>
                    <a:lstStyle/>
                    <a:p>
                      <a:r>
                        <a:rPr lang="en-US" dirty="0"/>
                        <a:t>Fred </a:t>
                      </a:r>
                      <a:r>
                        <a:rPr lang="en-US" dirty="0" err="1"/>
                        <a:t>Vetterlein</a:t>
                      </a:r>
                      <a:endParaRPr lang="en-US" dirty="0"/>
                    </a:p>
                  </a:txBody>
                  <a:tcPr/>
                </a:tc>
                <a:tc>
                  <a:txBody>
                    <a:bodyPr/>
                    <a:lstStyle/>
                    <a:p>
                      <a:r>
                        <a:rPr lang="en-US" dirty="0"/>
                        <a:t>Greenway Extension Project; Burnett St. Garden</a:t>
                      </a:r>
                    </a:p>
                  </a:txBody>
                  <a:tcPr/>
                </a:tc>
                <a:extLst>
                  <a:ext uri="{0D108BD9-81ED-4DB2-BD59-A6C34878D82A}">
                    <a16:rowId xmlns:a16="http://schemas.microsoft.com/office/drawing/2014/main" val="3966168517"/>
                  </a:ext>
                </a:extLst>
              </a:tr>
              <a:tr h="356449">
                <a:tc>
                  <a:txBody>
                    <a:bodyPr/>
                    <a:lstStyle/>
                    <a:p>
                      <a:r>
                        <a:rPr lang="en-US" dirty="0"/>
                        <a:t>Scott Romney</a:t>
                      </a:r>
                    </a:p>
                  </a:txBody>
                  <a:tcPr/>
                </a:tc>
                <a:tc>
                  <a:txBody>
                    <a:bodyPr/>
                    <a:lstStyle/>
                    <a:p>
                      <a:r>
                        <a:rPr lang="en-US" dirty="0"/>
                        <a:t>Carleton Court Dog Park Representative; Southwest Corridor Park Conservancy Representative</a:t>
                      </a:r>
                    </a:p>
                  </a:txBody>
                  <a:tcPr/>
                </a:tc>
                <a:extLst>
                  <a:ext uri="{0D108BD9-81ED-4DB2-BD59-A6C34878D82A}">
                    <a16:rowId xmlns:a16="http://schemas.microsoft.com/office/drawing/2014/main" val="1479234993"/>
                  </a:ext>
                </a:extLst>
              </a:tr>
              <a:tr h="356449">
                <a:tc>
                  <a:txBody>
                    <a:bodyPr/>
                    <a:lstStyle/>
                    <a:p>
                      <a:r>
                        <a:rPr lang="en-US" dirty="0"/>
                        <a:t>Jenny Jones</a:t>
                      </a:r>
                    </a:p>
                  </a:txBody>
                  <a:tcPr/>
                </a:tc>
                <a:tc>
                  <a:txBody>
                    <a:bodyPr/>
                    <a:lstStyle/>
                    <a:p>
                      <a:r>
                        <a:rPr lang="en-US" dirty="0"/>
                        <a:t>Park Stewardship Volunteers / JP</a:t>
                      </a:r>
                    </a:p>
                  </a:txBody>
                  <a:tcPr/>
                </a:tc>
                <a:extLst>
                  <a:ext uri="{0D108BD9-81ED-4DB2-BD59-A6C34878D82A}">
                    <a16:rowId xmlns:a16="http://schemas.microsoft.com/office/drawing/2014/main" val="1299575181"/>
                  </a:ext>
                </a:extLst>
              </a:tr>
              <a:tr h="356449">
                <a:tc>
                  <a:txBody>
                    <a:bodyPr/>
                    <a:lstStyle/>
                    <a:p>
                      <a:r>
                        <a:rPr lang="en-US" dirty="0"/>
                        <a:t>Franco </a:t>
                      </a:r>
                      <a:r>
                        <a:rPr lang="en-US" dirty="0" err="1"/>
                        <a:t>Campanello</a:t>
                      </a:r>
                      <a:endParaRPr lang="en-US" dirty="0"/>
                    </a:p>
                  </a:txBody>
                  <a:tcPr/>
                </a:tc>
                <a:tc>
                  <a:txBody>
                    <a:bodyPr/>
                    <a:lstStyle/>
                    <a:p>
                      <a:r>
                        <a:rPr lang="en-US" dirty="0"/>
                        <a:t>Park Stewardship Volunteers / SWCPC / South End</a:t>
                      </a:r>
                    </a:p>
                  </a:txBody>
                  <a:tcPr/>
                </a:tc>
                <a:extLst>
                  <a:ext uri="{0D108BD9-81ED-4DB2-BD59-A6C34878D82A}">
                    <a16:rowId xmlns:a16="http://schemas.microsoft.com/office/drawing/2014/main" val="3762910244"/>
                  </a:ext>
                </a:extLst>
              </a:tr>
              <a:tr h="356449">
                <a:tc>
                  <a:txBody>
                    <a:bodyPr/>
                    <a:lstStyle/>
                    <a:p>
                      <a:r>
                        <a:rPr lang="en-US" dirty="0"/>
                        <a:t>John Burke</a:t>
                      </a:r>
                    </a:p>
                  </a:txBody>
                  <a:tcPr/>
                </a:tc>
                <a:tc>
                  <a:txBody>
                    <a:bodyPr/>
                    <a:lstStyle/>
                    <a:p>
                      <a:r>
                        <a:rPr lang="en-US" dirty="0"/>
                        <a:t>Neighborhood Representatives / South End</a:t>
                      </a:r>
                    </a:p>
                  </a:txBody>
                  <a:tcPr/>
                </a:tc>
                <a:extLst>
                  <a:ext uri="{0D108BD9-81ED-4DB2-BD59-A6C34878D82A}">
                    <a16:rowId xmlns:a16="http://schemas.microsoft.com/office/drawing/2014/main" val="209146910"/>
                  </a:ext>
                </a:extLst>
              </a:tr>
              <a:tr h="356449">
                <a:tc>
                  <a:txBody>
                    <a:bodyPr/>
                    <a:lstStyle/>
                    <a:p>
                      <a:r>
                        <a:rPr lang="en-US" dirty="0"/>
                        <a:t>Matilda Drayton</a:t>
                      </a:r>
                    </a:p>
                  </a:txBody>
                  <a:tcPr/>
                </a:tc>
                <a:tc>
                  <a:txBody>
                    <a:bodyPr/>
                    <a:lstStyle/>
                    <a:p>
                      <a:r>
                        <a:rPr lang="en-US" dirty="0"/>
                        <a:t>Neighborhood Representatives / Mission Deck</a:t>
                      </a:r>
                    </a:p>
                  </a:txBody>
                  <a:tcPr/>
                </a:tc>
                <a:extLst>
                  <a:ext uri="{0D108BD9-81ED-4DB2-BD59-A6C34878D82A}">
                    <a16:rowId xmlns:a16="http://schemas.microsoft.com/office/drawing/2014/main" val="3055421344"/>
                  </a:ext>
                </a:extLst>
              </a:tr>
              <a:tr h="356449">
                <a:tc>
                  <a:txBody>
                    <a:bodyPr/>
                    <a:lstStyle/>
                    <a:p>
                      <a:r>
                        <a:rPr lang="en-US" dirty="0"/>
                        <a:t>Sage </a:t>
                      </a:r>
                      <a:r>
                        <a:rPr lang="en-US"/>
                        <a:t>Carbone </a:t>
                      </a:r>
                      <a:br>
                        <a:rPr lang="en-US"/>
                      </a:br>
                      <a:r>
                        <a:rPr lang="en-US"/>
                        <a:t>(</a:t>
                      </a:r>
                      <a:r>
                        <a:rPr lang="en-US" dirty="0"/>
                        <a:t>NEW </a:t>
                      </a:r>
                      <a:r>
                        <a:rPr lang="en-US"/>
                        <a:t>/ Nominated)</a:t>
                      </a:r>
                      <a:endParaRPr lang="en-US" dirty="0"/>
                    </a:p>
                  </a:txBody>
                  <a:tcPr/>
                </a:tc>
                <a:tc>
                  <a:txBody>
                    <a:bodyPr/>
                    <a:lstStyle/>
                    <a:p>
                      <a:r>
                        <a:rPr lang="en-US" dirty="0"/>
                        <a:t>Neighborhood Representatives / Fenway </a:t>
                      </a:r>
                    </a:p>
                  </a:txBody>
                  <a:tcPr/>
                </a:tc>
                <a:extLst>
                  <a:ext uri="{0D108BD9-81ED-4DB2-BD59-A6C34878D82A}">
                    <a16:rowId xmlns:a16="http://schemas.microsoft.com/office/drawing/2014/main" val="1880568807"/>
                  </a:ext>
                </a:extLst>
              </a:tr>
            </a:tbl>
          </a:graphicData>
        </a:graphic>
      </p:graphicFrame>
    </p:spTree>
    <p:extLst>
      <p:ext uri="{BB962C8B-B14F-4D97-AF65-F5344CB8AC3E}">
        <p14:creationId xmlns:p14="http://schemas.microsoft.com/office/powerpoint/2010/main" val="205772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28B77EA-4568-9090-61DD-CAA3D57D1400}"/>
              </a:ext>
            </a:extLst>
          </p:cNvPr>
          <p:cNvSpPr txBox="1">
            <a:spLocks/>
          </p:cNvSpPr>
          <p:nvPr/>
        </p:nvSpPr>
        <p:spPr>
          <a:xfrm>
            <a:off x="0" y="0"/>
            <a:ext cx="9144000" cy="915096"/>
          </a:xfrm>
          <a:prstGeom prst="rect">
            <a:avLst/>
          </a:prstGeom>
          <a:solidFill>
            <a:schemeClr val="accent5">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t>Web Links:</a:t>
            </a:r>
          </a:p>
        </p:txBody>
      </p:sp>
      <p:sp>
        <p:nvSpPr>
          <p:cNvPr id="3" name="TextBox 2">
            <a:extLst>
              <a:ext uri="{FF2B5EF4-FFF2-40B4-BE49-F238E27FC236}">
                <a16:creationId xmlns:a16="http://schemas.microsoft.com/office/drawing/2014/main" id="{063304DC-4599-0A1A-0BBB-5A8414D7D983}"/>
              </a:ext>
            </a:extLst>
          </p:cNvPr>
          <p:cNvSpPr txBox="1"/>
          <p:nvPr/>
        </p:nvSpPr>
        <p:spPr>
          <a:xfrm>
            <a:off x="889461" y="2085632"/>
            <a:ext cx="4759373" cy="2308324"/>
          </a:xfrm>
          <a:prstGeom prst="rect">
            <a:avLst/>
          </a:prstGeom>
          <a:solidFill>
            <a:schemeClr val="accent4">
              <a:lumMod val="20000"/>
              <a:lumOff val="80000"/>
            </a:schemeClr>
          </a:solidFill>
        </p:spPr>
        <p:txBody>
          <a:bodyPr wrap="square">
            <a:spAutoFit/>
          </a:bodyPr>
          <a:lstStyle/>
          <a:p>
            <a:r>
              <a:rPr lang="en-US" dirty="0"/>
              <a:t>We (PMAC) are assembling some documents in support of master planning on our documents page: </a:t>
            </a:r>
          </a:p>
          <a:p>
            <a:r>
              <a:rPr lang="en-US" dirty="0">
                <a:hlinkClick r:id="rId2"/>
              </a:rPr>
              <a:t>http://swcpc.org/pmacdocuments.asp</a:t>
            </a:r>
            <a:r>
              <a:rPr lang="en-US" dirty="0"/>
              <a:t> </a:t>
            </a:r>
          </a:p>
          <a:p>
            <a:r>
              <a:rPr lang="en-US" dirty="0"/>
              <a:t>And we invite you to view and comment on our  DASHBOARD page, a page for sharing park issues, updates and milestones:  </a:t>
            </a:r>
            <a:r>
              <a:rPr lang="en-US" dirty="0">
                <a:hlinkClick r:id="rId3"/>
              </a:rPr>
              <a:t>http://swcpc.org/dashboard.asp</a:t>
            </a:r>
            <a:r>
              <a:rPr lang="en-US" dirty="0"/>
              <a:t> </a:t>
            </a:r>
          </a:p>
        </p:txBody>
      </p:sp>
      <p:sp>
        <p:nvSpPr>
          <p:cNvPr id="5" name="TextBox 4">
            <a:extLst>
              <a:ext uri="{FF2B5EF4-FFF2-40B4-BE49-F238E27FC236}">
                <a16:creationId xmlns:a16="http://schemas.microsoft.com/office/drawing/2014/main" id="{79F67594-96CE-E5A8-5C03-ADA5F0B18496}"/>
              </a:ext>
            </a:extLst>
          </p:cNvPr>
          <p:cNvSpPr txBox="1"/>
          <p:nvPr/>
        </p:nvSpPr>
        <p:spPr>
          <a:xfrm>
            <a:off x="909655" y="4549676"/>
            <a:ext cx="4784017" cy="2308324"/>
          </a:xfrm>
          <a:prstGeom prst="rect">
            <a:avLst/>
          </a:prstGeom>
          <a:solidFill>
            <a:schemeClr val="accent5">
              <a:lumMod val="60000"/>
              <a:lumOff val="40000"/>
            </a:schemeClr>
          </a:solidFill>
        </p:spPr>
        <p:txBody>
          <a:bodyPr wrap="square">
            <a:spAutoFit/>
          </a:bodyPr>
          <a:lstStyle/>
          <a:p>
            <a:r>
              <a:rPr lang="en-US" dirty="0"/>
              <a:t>FYI: A recent project:  The new Living Safely in Jackson Square (LSJS) Coalition website shares news about events and programs in the Greater Jackson Square area, (and providing space to share Southwest Corridor Park opportunities, DCR job listings, and other items of interest with the Jackson Square community).  </a:t>
            </a:r>
          </a:p>
          <a:p>
            <a:r>
              <a:rPr lang="en-US" dirty="0">
                <a:hlinkClick r:id="rId4"/>
              </a:rPr>
              <a:t>https://jacksonsquareboston.org</a:t>
            </a:r>
            <a:r>
              <a:rPr lang="en-US" dirty="0"/>
              <a:t> </a:t>
            </a:r>
          </a:p>
        </p:txBody>
      </p:sp>
      <p:pic>
        <p:nvPicPr>
          <p:cNvPr id="8" name="Graphic 7" descr="Badge with solid fill">
            <a:extLst>
              <a:ext uri="{FF2B5EF4-FFF2-40B4-BE49-F238E27FC236}">
                <a16:creationId xmlns:a16="http://schemas.microsoft.com/office/drawing/2014/main" id="{5BEECC12-FC1E-AEBA-4F5B-9B9162DD54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2159460"/>
            <a:ext cx="713787" cy="713787"/>
          </a:xfrm>
          <a:prstGeom prst="rect">
            <a:avLst/>
          </a:prstGeom>
        </p:spPr>
      </p:pic>
      <p:pic>
        <p:nvPicPr>
          <p:cNvPr id="10" name="Graphic 9" descr="Badge 1 with solid fill">
            <a:extLst>
              <a:ext uri="{FF2B5EF4-FFF2-40B4-BE49-F238E27FC236}">
                <a16:creationId xmlns:a16="http://schemas.microsoft.com/office/drawing/2014/main" id="{FED59E25-CD22-1B99-86AF-218AC51D1E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925" y="974221"/>
            <a:ext cx="701653" cy="701653"/>
          </a:xfrm>
          <a:prstGeom prst="rect">
            <a:avLst/>
          </a:prstGeom>
        </p:spPr>
      </p:pic>
      <p:sp>
        <p:nvSpPr>
          <p:cNvPr id="11" name="TextBox 10">
            <a:extLst>
              <a:ext uri="{FF2B5EF4-FFF2-40B4-BE49-F238E27FC236}">
                <a16:creationId xmlns:a16="http://schemas.microsoft.com/office/drawing/2014/main" id="{A8666AEB-1F4F-9EB2-CBCD-45CB3DA503A8}"/>
              </a:ext>
            </a:extLst>
          </p:cNvPr>
          <p:cNvSpPr txBox="1"/>
          <p:nvPr/>
        </p:nvSpPr>
        <p:spPr>
          <a:xfrm>
            <a:off x="889462" y="1148011"/>
            <a:ext cx="4759372" cy="646331"/>
          </a:xfrm>
          <a:prstGeom prst="rect">
            <a:avLst/>
          </a:prstGeom>
          <a:solidFill>
            <a:schemeClr val="accent6">
              <a:lumMod val="60000"/>
              <a:lumOff val="40000"/>
            </a:schemeClr>
          </a:solidFill>
        </p:spPr>
        <p:txBody>
          <a:bodyPr wrap="square" rtlCol="0">
            <a:spAutoFit/>
          </a:bodyPr>
          <a:lstStyle/>
          <a:p>
            <a:r>
              <a:rPr lang="en-US" dirty="0"/>
              <a:t>The Southwest Corridor Park website: </a:t>
            </a:r>
          </a:p>
          <a:p>
            <a:r>
              <a:rPr lang="en-US" dirty="0">
                <a:hlinkClick r:id="rId9"/>
              </a:rPr>
              <a:t>http://swcpc.org</a:t>
            </a:r>
            <a:endParaRPr lang="en-US" dirty="0"/>
          </a:p>
        </p:txBody>
      </p:sp>
      <p:pic>
        <p:nvPicPr>
          <p:cNvPr id="13" name="Graphic 12" descr="Badge 3 with solid fill">
            <a:extLst>
              <a:ext uri="{FF2B5EF4-FFF2-40B4-BE49-F238E27FC236}">
                <a16:creationId xmlns:a16="http://schemas.microsoft.com/office/drawing/2014/main" id="{C7D2C0DB-E975-26FB-5E62-FD3D39CEC6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129" y="3429000"/>
            <a:ext cx="701654" cy="701654"/>
          </a:xfrm>
          <a:prstGeom prst="rect">
            <a:avLst/>
          </a:prstGeom>
        </p:spPr>
      </p:pic>
      <p:sp>
        <p:nvSpPr>
          <p:cNvPr id="15" name="TextBox 14">
            <a:extLst>
              <a:ext uri="{FF2B5EF4-FFF2-40B4-BE49-F238E27FC236}">
                <a16:creationId xmlns:a16="http://schemas.microsoft.com/office/drawing/2014/main" id="{17972682-E872-71A6-F6C3-4311409730F5}"/>
              </a:ext>
            </a:extLst>
          </p:cNvPr>
          <p:cNvSpPr txBox="1"/>
          <p:nvPr/>
        </p:nvSpPr>
        <p:spPr>
          <a:xfrm>
            <a:off x="6118167" y="1581744"/>
            <a:ext cx="2737658" cy="2585323"/>
          </a:xfrm>
          <a:prstGeom prst="rect">
            <a:avLst/>
          </a:prstGeom>
          <a:solidFill>
            <a:schemeClr val="accent2">
              <a:lumMod val="40000"/>
              <a:lumOff val="60000"/>
            </a:schemeClr>
          </a:solidFill>
        </p:spPr>
        <p:txBody>
          <a:bodyPr wrap="square">
            <a:spAutoFit/>
          </a:bodyPr>
          <a:lstStyle/>
          <a:p>
            <a:r>
              <a:rPr lang="en-US" dirty="0"/>
              <a:t>New members and friends </a:t>
            </a:r>
            <a:r>
              <a:rPr lang="en-US" dirty="0">
                <a:sym typeface="Wingdings" panose="05000000000000000000" pitchFamily="2" charset="2"/>
              </a:rPr>
              <a:t></a:t>
            </a:r>
            <a:r>
              <a:rPr lang="en-US" dirty="0"/>
              <a:t> Join our email list at </a:t>
            </a:r>
            <a:r>
              <a:rPr lang="en-US" dirty="0">
                <a:hlinkClick r:id="rId12"/>
              </a:rPr>
              <a:t>http://swcpc.org/pmac.asp</a:t>
            </a:r>
            <a:endParaRPr lang="en-US" dirty="0"/>
          </a:p>
          <a:p>
            <a:endParaRPr lang="en-US" dirty="0"/>
          </a:p>
          <a:p>
            <a:r>
              <a:rPr lang="en-US" dirty="0"/>
              <a:t>Also please follow </a:t>
            </a:r>
            <a:br>
              <a:rPr lang="en-US" dirty="0"/>
            </a:br>
            <a:r>
              <a:rPr lang="en-US" dirty="0"/>
              <a:t>The Southwest Corridor Park @SWCorridorPark on Facebook; and find us on other social media.</a:t>
            </a:r>
          </a:p>
        </p:txBody>
      </p:sp>
      <p:pic>
        <p:nvPicPr>
          <p:cNvPr id="17" name="Graphic 16" descr="Badge 4 with solid fill">
            <a:extLst>
              <a:ext uri="{FF2B5EF4-FFF2-40B4-BE49-F238E27FC236}">
                <a16:creationId xmlns:a16="http://schemas.microsoft.com/office/drawing/2014/main" id="{B6F5BDB5-C179-AD2F-4060-D1D4A211C98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32" y="4549676"/>
            <a:ext cx="701654" cy="701654"/>
          </a:xfrm>
          <a:prstGeom prst="rect">
            <a:avLst/>
          </a:prstGeom>
        </p:spPr>
      </p:pic>
      <p:pic>
        <p:nvPicPr>
          <p:cNvPr id="6" name="Graphic 5" descr="Badge 5 with solid fill">
            <a:extLst>
              <a:ext uri="{FF2B5EF4-FFF2-40B4-BE49-F238E27FC236}">
                <a16:creationId xmlns:a16="http://schemas.microsoft.com/office/drawing/2014/main" id="{59A56D3F-E678-6117-5BFE-02C4431DAFE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768852" y="974221"/>
            <a:ext cx="698630" cy="698630"/>
          </a:xfrm>
          <a:prstGeom prst="rect">
            <a:avLst/>
          </a:prstGeom>
        </p:spPr>
      </p:pic>
    </p:spTree>
    <p:extLst>
      <p:ext uri="{BB962C8B-B14F-4D97-AF65-F5344CB8AC3E}">
        <p14:creationId xmlns:p14="http://schemas.microsoft.com/office/powerpoint/2010/main" val="82251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28B77EA-4568-9090-61DD-CAA3D57D1400}"/>
              </a:ext>
            </a:extLst>
          </p:cNvPr>
          <p:cNvSpPr txBox="1">
            <a:spLocks/>
          </p:cNvSpPr>
          <p:nvPr/>
        </p:nvSpPr>
        <p:spPr>
          <a:xfrm>
            <a:off x="133750" y="5916391"/>
            <a:ext cx="8876500" cy="833120"/>
          </a:xfrm>
          <a:prstGeom prst="rect">
            <a:avLst/>
          </a:prstGeom>
          <a:solidFill>
            <a:schemeClr val="accent5">
              <a:lumMod val="60000"/>
              <a:lumOff val="40000"/>
            </a:schemeClr>
          </a:solidFill>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t>Skating at the Kelly Rink </a:t>
            </a:r>
          </a:p>
        </p:txBody>
      </p:sp>
      <p:pic>
        <p:nvPicPr>
          <p:cNvPr id="15362" name="Picture 2">
            <a:extLst>
              <a:ext uri="{FF2B5EF4-FFF2-40B4-BE49-F238E27FC236}">
                <a16:creationId xmlns:a16="http://schemas.microsoft.com/office/drawing/2014/main" id="{5A1D8425-2789-FD46-CE16-D35C8E0FD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50" y="1612862"/>
            <a:ext cx="8876500" cy="363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27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No photo description available.">
            <a:extLst>
              <a:ext uri="{FF2B5EF4-FFF2-40B4-BE49-F238E27FC236}">
                <a16:creationId xmlns:a16="http://schemas.microsoft.com/office/drawing/2014/main" id="{7963AADB-E654-7A4D-71A4-43210B907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0"/>
            <a:ext cx="6572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928B77EA-4568-9090-61DD-CAA3D57D1400}"/>
              </a:ext>
            </a:extLst>
          </p:cNvPr>
          <p:cNvSpPr txBox="1">
            <a:spLocks/>
          </p:cNvSpPr>
          <p:nvPr/>
        </p:nvSpPr>
        <p:spPr>
          <a:xfrm>
            <a:off x="133750" y="5916391"/>
            <a:ext cx="8876500" cy="833120"/>
          </a:xfrm>
          <a:prstGeom prst="rect">
            <a:avLst/>
          </a:prstGeom>
          <a:solidFill>
            <a:schemeClr val="accent5">
              <a:lumMod val="60000"/>
              <a:lumOff val="40000"/>
            </a:schemeClr>
          </a:solidFill>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t>Bicycling in all seasons</a:t>
            </a:r>
          </a:p>
        </p:txBody>
      </p:sp>
    </p:spTree>
    <p:extLst>
      <p:ext uri="{BB962C8B-B14F-4D97-AF65-F5344CB8AC3E}">
        <p14:creationId xmlns:p14="http://schemas.microsoft.com/office/powerpoint/2010/main" val="302008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594256A5-5247-9EF9-7C84-6840F8E85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928B77EA-4568-9090-61DD-CAA3D57D1400}"/>
              </a:ext>
            </a:extLst>
          </p:cNvPr>
          <p:cNvSpPr txBox="1">
            <a:spLocks/>
          </p:cNvSpPr>
          <p:nvPr/>
        </p:nvSpPr>
        <p:spPr>
          <a:xfrm>
            <a:off x="133750" y="5916391"/>
            <a:ext cx="8876500" cy="833120"/>
          </a:xfrm>
          <a:prstGeom prst="rect">
            <a:avLst/>
          </a:prstGeom>
          <a:solidFill>
            <a:schemeClr val="accent5">
              <a:lumMod val="60000"/>
              <a:lumOff val="40000"/>
            </a:schemeClr>
          </a:solidFill>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t>Year-round roles of park volunteers</a:t>
            </a:r>
          </a:p>
        </p:txBody>
      </p:sp>
    </p:spTree>
    <p:extLst>
      <p:ext uri="{BB962C8B-B14F-4D97-AF65-F5344CB8AC3E}">
        <p14:creationId xmlns:p14="http://schemas.microsoft.com/office/powerpoint/2010/main" val="195869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FAEABA61-818E-9DCD-8F66-FF0E27FE2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928B77EA-4568-9090-61DD-CAA3D57D1400}"/>
              </a:ext>
            </a:extLst>
          </p:cNvPr>
          <p:cNvSpPr txBox="1">
            <a:spLocks/>
          </p:cNvSpPr>
          <p:nvPr/>
        </p:nvSpPr>
        <p:spPr>
          <a:xfrm>
            <a:off x="133750" y="5916391"/>
            <a:ext cx="8876500" cy="833120"/>
          </a:xfrm>
          <a:prstGeom prst="rect">
            <a:avLst/>
          </a:prstGeom>
          <a:solidFill>
            <a:schemeClr val="accent5">
              <a:lumMod val="60000"/>
              <a:lumOff val="40000"/>
            </a:schemeClr>
          </a:solidFill>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t>Year-round roles of park volunteers</a:t>
            </a:r>
          </a:p>
        </p:txBody>
      </p:sp>
    </p:spTree>
    <p:extLst>
      <p:ext uri="{BB962C8B-B14F-4D97-AF65-F5344CB8AC3E}">
        <p14:creationId xmlns:p14="http://schemas.microsoft.com/office/powerpoint/2010/main" val="377141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1327</TotalTime>
  <Words>666</Words>
  <Application>Microsoft Office PowerPoint</Application>
  <PresentationFormat>On-screen Show (4:3)</PresentationFormat>
  <Paragraphs>105</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Calibri Light</vt:lpstr>
      <vt:lpstr>Office Theme</vt:lpstr>
      <vt:lpstr>Southwest Corridor Park Management Advisory Committee (PMAC)</vt:lpstr>
      <vt:lpstr>Southwest Corridor Park Management Advisory Committee (PMAC)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Park Serve Day – April 2022</vt:lpstr>
      <vt:lpstr>Park Serve Day was celebrated by PMAC, SWCPC &amp; NEU volunteers, with DCR, in two locations (Mission Deck and South End)…. </vt:lpstr>
      <vt:lpstr>... coinciding with Northeastern University’s spring day of service.</vt:lpstr>
      <vt:lpstr>One of many highlights of the day: enjoying the spring daffodils; planted by many of the same PMAC/neighborhood and NEU student volunteers in Fall 2021.</vt:lpstr>
      <vt:lpstr>April 2022: Easter Egg Hunt at Mission Deck</vt:lpstr>
      <vt:lpstr>May 2022: Celebration of new SNA murals</vt:lpstr>
      <vt:lpstr>Crab Apple in Jackson Square Children’s Garden</vt:lpstr>
      <vt:lpstr>More -- Spring Blossoms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Southwest Corridor Park Management Advisory Committee (PMAC)</dc:title>
  <dc:creator>Jennifer Leonard</dc:creator>
  <cp:lastModifiedBy>Jennifer Leonard</cp:lastModifiedBy>
  <cp:revision>126</cp:revision>
  <cp:lastPrinted>2022-11-14T17:21:37Z</cp:lastPrinted>
  <dcterms:created xsi:type="dcterms:W3CDTF">2022-11-11T12:52:38Z</dcterms:created>
  <dcterms:modified xsi:type="dcterms:W3CDTF">2022-11-15T16:42:21Z</dcterms:modified>
</cp:coreProperties>
</file>